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56" r:id="rId5"/>
    <p:sldId id="300" r:id="rId6"/>
    <p:sldId id="257" r:id="rId7"/>
    <p:sldId id="297" r:id="rId8"/>
    <p:sldId id="279" r:id="rId9"/>
    <p:sldId id="294" r:id="rId10"/>
    <p:sldId id="295" r:id="rId11"/>
    <p:sldId id="383" r:id="rId12"/>
    <p:sldId id="372" r:id="rId13"/>
    <p:sldId id="373" r:id="rId14"/>
    <p:sldId id="374" r:id="rId15"/>
    <p:sldId id="288" r:id="rId16"/>
    <p:sldId id="375" r:id="rId17"/>
    <p:sldId id="376" r:id="rId18"/>
    <p:sldId id="377" r:id="rId19"/>
    <p:sldId id="378" r:id="rId20"/>
    <p:sldId id="379" r:id="rId21"/>
    <p:sldId id="381" r:id="rId22"/>
    <p:sldId id="382" r:id="rId23"/>
    <p:sldId id="371"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8" r:id="rId38"/>
    <p:sldId id="399" r:id="rId39"/>
    <p:sldId id="400" r:id="rId40"/>
  </p:sldIdLst>
  <p:sldSz cx="9144000" cy="6858000" type="screen4x3"/>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 PUIG" initials="AP" lastIdx="1" clrIdx="0">
    <p:extLst>
      <p:ext uri="{19B8F6BF-5375-455C-9EA6-DF929625EA0E}">
        <p15:presenceInfo xmlns:p15="http://schemas.microsoft.com/office/powerpoint/2012/main" userId="S-1-5-21-1202660629-261478967-1417001333-1128" providerId="AD"/>
      </p:ext>
    </p:extLst>
  </p:cmAuthor>
  <p:cmAuthor id="2" name="Economist World" initials="EW" lastIdx="4" clrIdx="1">
    <p:extLst>
      <p:ext uri="{19B8F6BF-5375-455C-9EA6-DF929625EA0E}">
        <p15:presenceInfo xmlns:p15="http://schemas.microsoft.com/office/powerpoint/2012/main" userId="c1c2f5f431abdd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D64B"/>
    <a:srgbClr val="82BA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F9443-5F95-4ABD-BEE7-0E21D1868315}" v="1" dt="2024-02-14T15:55:52.857"/>
    <p1510:client id="{F90A4C7E-1925-4FDC-A1B3-B242B829C6B7}" v="120" dt="2024-02-14T15:35:45.335"/>
  </p1510:revLst>
</p1510:revInfo>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91" autoAdjust="0"/>
  </p:normalViewPr>
  <p:slideViewPr>
    <p:cSldViewPr snapToGrid="0">
      <p:cViewPr varScale="1">
        <p:scale>
          <a:sx n="92" d="100"/>
          <a:sy n="92" d="100"/>
        </p:scale>
        <p:origin x="20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uenca" userId="0082063b-70b1-45c4-929b-d8939119fde2" providerId="ADAL" clId="{77BF9443-5F95-4ABD-BEE7-0E21D1868315}"/>
    <pc:docChg chg="modSld">
      <pc:chgData name="Silvia Cuenca" userId="0082063b-70b1-45c4-929b-d8939119fde2" providerId="ADAL" clId="{77BF9443-5F95-4ABD-BEE7-0E21D1868315}" dt="2024-02-14T15:55:55.061" v="1" actId="1076"/>
      <pc:docMkLst>
        <pc:docMk/>
      </pc:docMkLst>
      <pc:sldChg chg="addSp modSp mod">
        <pc:chgData name="Silvia Cuenca" userId="0082063b-70b1-45c4-929b-d8939119fde2" providerId="ADAL" clId="{77BF9443-5F95-4ABD-BEE7-0E21D1868315}" dt="2024-02-14T15:55:55.061" v="1" actId="1076"/>
        <pc:sldMkLst>
          <pc:docMk/>
          <pc:sldMk cId="2197940171" sldId="394"/>
        </pc:sldMkLst>
        <pc:picChg chg="add mod">
          <ac:chgData name="Silvia Cuenca" userId="0082063b-70b1-45c4-929b-d8939119fde2" providerId="ADAL" clId="{77BF9443-5F95-4ABD-BEE7-0E21D1868315}" dt="2024-02-14T15:55:55.061" v="1" actId="1076"/>
          <ac:picMkLst>
            <pc:docMk/>
            <pc:sldMk cId="2197940171" sldId="394"/>
            <ac:picMk id="3" creationId="{482862F1-8626-717F-7BDD-BCDF44995E9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E509A-4204-40BC-95BE-0FCBAA9A0A20}" type="doc">
      <dgm:prSet loTypeId="urn:microsoft.com/office/officeart/2005/8/layout/process2" loCatId="process" qsTypeId="urn:microsoft.com/office/officeart/2005/8/quickstyle/simple1" qsCatId="simple" csTypeId="urn:microsoft.com/office/officeart/2005/8/colors/accent3_2" csCatId="accent3" phldr="1"/>
      <dgm:spPr/>
      <dgm:t>
        <a:bodyPr/>
        <a:lstStyle/>
        <a:p>
          <a:endParaRPr lang="es-ES"/>
        </a:p>
      </dgm:t>
    </dgm:pt>
    <dgm:pt modelId="{DD6640BB-5D65-42AA-8CE3-7A6AD45817A8}">
      <dgm:prSet phldrT="[Texto]" custT="1"/>
      <dgm:spPr/>
      <dgm:t>
        <a:bodyPr/>
        <a:lstStyle/>
        <a:p>
          <a:r>
            <a:rPr lang="es-ES" sz="1400">
              <a:latin typeface="Open Sans" panose="020B0606030504020204" pitchFamily="34" charset="0"/>
              <a:ea typeface="Open Sans" panose="020B0606030504020204" pitchFamily="34" charset="0"/>
              <a:cs typeface="Open Sans" panose="020B0606030504020204" pitchFamily="34" charset="0"/>
            </a:rPr>
            <a:t>Confección de la Nómina ENERO 2014. </a:t>
          </a:r>
          <a:endParaRPr lang="es-ES" sz="1400" dirty="0">
            <a:latin typeface="Open Sans" panose="020B0606030504020204" pitchFamily="34" charset="0"/>
            <a:ea typeface="Open Sans" panose="020B0606030504020204" pitchFamily="34" charset="0"/>
            <a:cs typeface="Open Sans" panose="020B0606030504020204" pitchFamily="34" charset="0"/>
          </a:endParaRPr>
        </a:p>
      </dgm:t>
    </dgm:pt>
    <dgm:pt modelId="{36936033-E75C-44AC-B070-8C01025DF26A}" type="parTrans" cxnId="{E089B220-B468-499B-A17B-EEF82EF93545}">
      <dgm:prSet/>
      <dgm:spPr/>
      <dgm:t>
        <a:bodyPr/>
        <a:lstStyle/>
        <a:p>
          <a:endParaRPr lang="es-ES"/>
        </a:p>
      </dgm:t>
    </dgm:pt>
    <dgm:pt modelId="{844F0798-4543-43B9-ABC0-76A1F1139F98}" type="sibTrans" cxnId="{E089B220-B468-499B-A17B-EEF82EF93545}">
      <dgm:prSet/>
      <dgm:spPr/>
      <dgm:t>
        <a:bodyPr/>
        <a:lstStyle/>
        <a:p>
          <a:endParaRPr lang="es-ES"/>
        </a:p>
      </dgm:t>
    </dgm:pt>
    <dgm:pt modelId="{3D839EFF-6785-481A-8084-FB9F63398CB7}">
      <dgm:prSet phldrT="[Texto]" custT="1"/>
      <dgm:spPr/>
      <dgm:t>
        <a:bodyPr/>
        <a:lstStyle/>
        <a:p>
          <a:pPr algn="just"/>
          <a:r>
            <a:rPr lang="es-ES" sz="1400" dirty="0">
              <a:latin typeface="Open Sans" panose="020B0606030504020204" pitchFamily="34" charset="0"/>
              <a:ea typeface="Open Sans" panose="020B0606030504020204" pitchFamily="34" charset="0"/>
              <a:cs typeface="Open Sans" panose="020B0606030504020204" pitchFamily="34" charset="0"/>
            </a:rPr>
            <a:t>Envío del fichero de afiliación de anotación Importe del Plan de Pensiones correspondiente al Periodo de Liquidación 01-2024.</a:t>
          </a:r>
        </a:p>
      </dgm:t>
    </dgm:pt>
    <dgm:pt modelId="{6BFCD1AF-960A-4A5B-8F36-A68213252FCC}" type="parTrans" cxnId="{1A4478ED-6AAE-41CC-803C-59B13BC719F1}">
      <dgm:prSet/>
      <dgm:spPr/>
      <dgm:t>
        <a:bodyPr/>
        <a:lstStyle/>
        <a:p>
          <a:endParaRPr lang="es-ES"/>
        </a:p>
      </dgm:t>
    </dgm:pt>
    <dgm:pt modelId="{F9AF3F2B-C2AA-4336-857C-A1EBA5FFFB8F}" type="sibTrans" cxnId="{1A4478ED-6AAE-41CC-803C-59B13BC719F1}">
      <dgm:prSet/>
      <dgm:spPr/>
      <dgm:t>
        <a:bodyPr/>
        <a:lstStyle/>
        <a:p>
          <a:endParaRPr lang="es-ES"/>
        </a:p>
      </dgm:t>
    </dgm:pt>
    <dgm:pt modelId="{F0F3D942-D73B-4ED6-9DB8-C85FC830008B}">
      <dgm:prSet phldrT="[Texto]" custT="1"/>
      <dgm:spPr/>
      <dgm:t>
        <a:bodyPr/>
        <a:lstStyle/>
        <a:p>
          <a:pPr algn="just"/>
          <a:r>
            <a:rPr lang="es-ES" sz="1400" dirty="0">
              <a:latin typeface="Open Sans" panose="020B0606030504020204" pitchFamily="34" charset="0"/>
              <a:ea typeface="Open Sans" panose="020B0606030504020204" pitchFamily="34" charset="0"/>
              <a:cs typeface="Open Sans" panose="020B0606030504020204" pitchFamily="34" charset="0"/>
            </a:rPr>
            <a:t>Envío del fichero de bases de cotización correspondiente a los seguros sociales del Periodo de Liquidación 01-2024.</a:t>
          </a:r>
        </a:p>
        <a:p>
          <a:pPr algn="just"/>
          <a:r>
            <a:rPr lang="es-ES" sz="1400" dirty="0">
              <a:latin typeface="Open Sans" panose="020B0606030504020204" pitchFamily="34" charset="0"/>
              <a:ea typeface="Open Sans" panose="020B0606030504020204" pitchFamily="34" charset="0"/>
              <a:cs typeface="Open Sans" panose="020B0606030504020204" pitchFamily="34" charset="0"/>
            </a:rPr>
            <a:t>La TGSS aplicará automáticamente el importe de la reducción. </a:t>
          </a:r>
        </a:p>
      </dgm:t>
    </dgm:pt>
    <dgm:pt modelId="{6701D4F2-B23A-46A3-BBA2-B56C5B5F1CA9}" type="parTrans" cxnId="{91486609-1A01-4592-8877-B6E7E7F12330}">
      <dgm:prSet/>
      <dgm:spPr/>
      <dgm:t>
        <a:bodyPr/>
        <a:lstStyle/>
        <a:p>
          <a:endParaRPr lang="es-ES"/>
        </a:p>
      </dgm:t>
    </dgm:pt>
    <dgm:pt modelId="{8F565908-BC44-4E09-87D0-43638CAFAD2F}" type="sibTrans" cxnId="{91486609-1A01-4592-8877-B6E7E7F12330}">
      <dgm:prSet/>
      <dgm:spPr/>
      <dgm:t>
        <a:bodyPr/>
        <a:lstStyle/>
        <a:p>
          <a:endParaRPr lang="es-ES"/>
        </a:p>
      </dgm:t>
    </dgm:pt>
    <dgm:pt modelId="{C52A8E56-3521-4EA9-B3F1-55BE55A77CA6}" type="pres">
      <dgm:prSet presAssocID="{5F5E509A-4204-40BC-95BE-0FCBAA9A0A20}" presName="linearFlow" presStyleCnt="0">
        <dgm:presLayoutVars>
          <dgm:resizeHandles val="exact"/>
        </dgm:presLayoutVars>
      </dgm:prSet>
      <dgm:spPr/>
    </dgm:pt>
    <dgm:pt modelId="{B3B6CA30-1275-411E-9CEA-CC6DFF488B58}" type="pres">
      <dgm:prSet presAssocID="{DD6640BB-5D65-42AA-8CE3-7A6AD45817A8}" presName="node" presStyleLbl="node1" presStyleIdx="0" presStyleCnt="3" custScaleX="201621">
        <dgm:presLayoutVars>
          <dgm:bulletEnabled val="1"/>
        </dgm:presLayoutVars>
      </dgm:prSet>
      <dgm:spPr/>
    </dgm:pt>
    <dgm:pt modelId="{67D2D851-7F0C-415F-93CE-F63A4C942D72}" type="pres">
      <dgm:prSet presAssocID="{844F0798-4543-43B9-ABC0-76A1F1139F98}" presName="sibTrans" presStyleLbl="sibTrans2D1" presStyleIdx="0" presStyleCnt="2"/>
      <dgm:spPr/>
    </dgm:pt>
    <dgm:pt modelId="{80F4EA6D-B585-4FF1-A224-DEC5BC5F5AF2}" type="pres">
      <dgm:prSet presAssocID="{844F0798-4543-43B9-ABC0-76A1F1139F98}" presName="connectorText" presStyleLbl="sibTrans2D1" presStyleIdx="0" presStyleCnt="2"/>
      <dgm:spPr/>
    </dgm:pt>
    <dgm:pt modelId="{401637DD-EBF8-4459-AB91-B36348507F1F}" type="pres">
      <dgm:prSet presAssocID="{3D839EFF-6785-481A-8084-FB9F63398CB7}" presName="node" presStyleLbl="node1" presStyleIdx="1" presStyleCnt="3" custScaleX="201621">
        <dgm:presLayoutVars>
          <dgm:bulletEnabled val="1"/>
        </dgm:presLayoutVars>
      </dgm:prSet>
      <dgm:spPr/>
    </dgm:pt>
    <dgm:pt modelId="{9E41758A-CA46-41C9-AF55-E248EE347B53}" type="pres">
      <dgm:prSet presAssocID="{F9AF3F2B-C2AA-4336-857C-A1EBA5FFFB8F}" presName="sibTrans" presStyleLbl="sibTrans2D1" presStyleIdx="1" presStyleCnt="2"/>
      <dgm:spPr/>
    </dgm:pt>
    <dgm:pt modelId="{95CDA3FF-02CC-4199-9DAD-195863365FCE}" type="pres">
      <dgm:prSet presAssocID="{F9AF3F2B-C2AA-4336-857C-A1EBA5FFFB8F}" presName="connectorText" presStyleLbl="sibTrans2D1" presStyleIdx="1" presStyleCnt="2"/>
      <dgm:spPr/>
    </dgm:pt>
    <dgm:pt modelId="{5CCA532D-5C55-423A-B891-0B9B3A414F40}" type="pres">
      <dgm:prSet presAssocID="{F0F3D942-D73B-4ED6-9DB8-C85FC830008B}" presName="node" presStyleLbl="node1" presStyleIdx="2" presStyleCnt="3" custScaleX="201621">
        <dgm:presLayoutVars>
          <dgm:bulletEnabled val="1"/>
        </dgm:presLayoutVars>
      </dgm:prSet>
      <dgm:spPr/>
    </dgm:pt>
  </dgm:ptLst>
  <dgm:cxnLst>
    <dgm:cxn modelId="{91486609-1A01-4592-8877-B6E7E7F12330}" srcId="{5F5E509A-4204-40BC-95BE-0FCBAA9A0A20}" destId="{F0F3D942-D73B-4ED6-9DB8-C85FC830008B}" srcOrd="2" destOrd="0" parTransId="{6701D4F2-B23A-46A3-BBA2-B56C5B5F1CA9}" sibTransId="{8F565908-BC44-4E09-87D0-43638CAFAD2F}"/>
    <dgm:cxn modelId="{E089B220-B468-499B-A17B-EEF82EF93545}" srcId="{5F5E509A-4204-40BC-95BE-0FCBAA9A0A20}" destId="{DD6640BB-5D65-42AA-8CE3-7A6AD45817A8}" srcOrd="0" destOrd="0" parTransId="{36936033-E75C-44AC-B070-8C01025DF26A}" sibTransId="{844F0798-4543-43B9-ABC0-76A1F1139F98}"/>
    <dgm:cxn modelId="{896B682E-5AFD-42DE-BCBE-2A68D72932B8}" type="presOf" srcId="{5F5E509A-4204-40BC-95BE-0FCBAA9A0A20}" destId="{C52A8E56-3521-4EA9-B3F1-55BE55A77CA6}" srcOrd="0" destOrd="0" presId="urn:microsoft.com/office/officeart/2005/8/layout/process2"/>
    <dgm:cxn modelId="{795CA95C-4098-4E8A-A419-F49C8CB168AE}" type="presOf" srcId="{844F0798-4543-43B9-ABC0-76A1F1139F98}" destId="{80F4EA6D-B585-4FF1-A224-DEC5BC5F5AF2}" srcOrd="1" destOrd="0" presId="urn:microsoft.com/office/officeart/2005/8/layout/process2"/>
    <dgm:cxn modelId="{BE821575-932F-4EC9-808D-21E82B202C23}" type="presOf" srcId="{3D839EFF-6785-481A-8084-FB9F63398CB7}" destId="{401637DD-EBF8-4459-AB91-B36348507F1F}" srcOrd="0" destOrd="0" presId="urn:microsoft.com/office/officeart/2005/8/layout/process2"/>
    <dgm:cxn modelId="{5F8D4593-9CA0-452F-BEFE-F6A95B9A8B8E}" type="presOf" srcId="{DD6640BB-5D65-42AA-8CE3-7A6AD45817A8}" destId="{B3B6CA30-1275-411E-9CEA-CC6DFF488B58}" srcOrd="0" destOrd="0" presId="urn:microsoft.com/office/officeart/2005/8/layout/process2"/>
    <dgm:cxn modelId="{67FD87A3-819C-41A6-99B3-1F6167B819F3}" type="presOf" srcId="{F9AF3F2B-C2AA-4336-857C-A1EBA5FFFB8F}" destId="{95CDA3FF-02CC-4199-9DAD-195863365FCE}" srcOrd="1" destOrd="0" presId="urn:microsoft.com/office/officeart/2005/8/layout/process2"/>
    <dgm:cxn modelId="{8B198ECA-554D-4A00-86B4-2D7129B5A268}" type="presOf" srcId="{F0F3D942-D73B-4ED6-9DB8-C85FC830008B}" destId="{5CCA532D-5C55-423A-B891-0B9B3A414F40}" srcOrd="0" destOrd="0" presId="urn:microsoft.com/office/officeart/2005/8/layout/process2"/>
    <dgm:cxn modelId="{9E1593D1-254D-4B5F-B74D-1C5C2312F7A8}" type="presOf" srcId="{F9AF3F2B-C2AA-4336-857C-A1EBA5FFFB8F}" destId="{9E41758A-CA46-41C9-AF55-E248EE347B53}" srcOrd="0" destOrd="0" presId="urn:microsoft.com/office/officeart/2005/8/layout/process2"/>
    <dgm:cxn modelId="{22435EDF-B808-4ADE-90D1-70FF1A5B58E0}" type="presOf" srcId="{844F0798-4543-43B9-ABC0-76A1F1139F98}" destId="{67D2D851-7F0C-415F-93CE-F63A4C942D72}" srcOrd="0" destOrd="0" presId="urn:microsoft.com/office/officeart/2005/8/layout/process2"/>
    <dgm:cxn modelId="{1A4478ED-6AAE-41CC-803C-59B13BC719F1}" srcId="{5F5E509A-4204-40BC-95BE-0FCBAA9A0A20}" destId="{3D839EFF-6785-481A-8084-FB9F63398CB7}" srcOrd="1" destOrd="0" parTransId="{6BFCD1AF-960A-4A5B-8F36-A68213252FCC}" sibTransId="{F9AF3F2B-C2AA-4336-857C-A1EBA5FFFB8F}"/>
    <dgm:cxn modelId="{82BF50D9-1C33-475D-927A-01BA2AE56D36}" type="presParOf" srcId="{C52A8E56-3521-4EA9-B3F1-55BE55A77CA6}" destId="{B3B6CA30-1275-411E-9CEA-CC6DFF488B58}" srcOrd="0" destOrd="0" presId="urn:microsoft.com/office/officeart/2005/8/layout/process2"/>
    <dgm:cxn modelId="{090510AE-6971-4037-874D-B0A697E9ACF4}" type="presParOf" srcId="{C52A8E56-3521-4EA9-B3F1-55BE55A77CA6}" destId="{67D2D851-7F0C-415F-93CE-F63A4C942D72}" srcOrd="1" destOrd="0" presId="urn:microsoft.com/office/officeart/2005/8/layout/process2"/>
    <dgm:cxn modelId="{097D097D-E6FD-4E1B-B8B5-FCEF67F67528}" type="presParOf" srcId="{67D2D851-7F0C-415F-93CE-F63A4C942D72}" destId="{80F4EA6D-B585-4FF1-A224-DEC5BC5F5AF2}" srcOrd="0" destOrd="0" presId="urn:microsoft.com/office/officeart/2005/8/layout/process2"/>
    <dgm:cxn modelId="{DDDC910A-A97C-4F50-A98C-54747867BE56}" type="presParOf" srcId="{C52A8E56-3521-4EA9-B3F1-55BE55A77CA6}" destId="{401637DD-EBF8-4459-AB91-B36348507F1F}" srcOrd="2" destOrd="0" presId="urn:microsoft.com/office/officeart/2005/8/layout/process2"/>
    <dgm:cxn modelId="{9FD65EB3-047D-4261-BE7A-09E270F875EF}" type="presParOf" srcId="{C52A8E56-3521-4EA9-B3F1-55BE55A77CA6}" destId="{9E41758A-CA46-41C9-AF55-E248EE347B53}" srcOrd="3" destOrd="0" presId="urn:microsoft.com/office/officeart/2005/8/layout/process2"/>
    <dgm:cxn modelId="{2D804913-27A3-47EB-B816-67728FF48011}" type="presParOf" srcId="{9E41758A-CA46-41C9-AF55-E248EE347B53}" destId="{95CDA3FF-02CC-4199-9DAD-195863365FCE}" srcOrd="0" destOrd="0" presId="urn:microsoft.com/office/officeart/2005/8/layout/process2"/>
    <dgm:cxn modelId="{38E66329-AE80-4BE8-AE71-57B32FF6A2D2}" type="presParOf" srcId="{C52A8E56-3521-4EA9-B3F1-55BE55A77CA6}" destId="{5CCA532D-5C55-423A-B891-0B9B3A414F40}"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6CA30-1275-411E-9CEA-CC6DFF488B58}">
      <dsp:nvSpPr>
        <dsp:cNvPr id="0" name=""/>
        <dsp:cNvSpPr/>
      </dsp:nvSpPr>
      <dsp:spPr>
        <a:xfrm>
          <a:off x="734619" y="1745"/>
          <a:ext cx="7200007" cy="892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latin typeface="Open Sans" panose="020B0606030504020204" pitchFamily="34" charset="0"/>
              <a:ea typeface="Open Sans" panose="020B0606030504020204" pitchFamily="34" charset="0"/>
              <a:cs typeface="Open Sans" panose="020B0606030504020204" pitchFamily="34" charset="0"/>
            </a:rPr>
            <a:t>Confección de la Nómina ENERO 2014. </a:t>
          </a:r>
          <a:endParaRPr lang="es-E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60767" y="27893"/>
        <a:ext cx="7147711" cy="840469"/>
      </dsp:txXfrm>
    </dsp:sp>
    <dsp:sp modelId="{67D2D851-7F0C-415F-93CE-F63A4C942D72}">
      <dsp:nvSpPr>
        <dsp:cNvPr id="0" name=""/>
        <dsp:cNvSpPr/>
      </dsp:nvSpPr>
      <dsp:spPr>
        <a:xfrm rot="5400000">
          <a:off x="4167229" y="916829"/>
          <a:ext cx="334786" cy="40174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5400000">
        <a:off x="4214099" y="950308"/>
        <a:ext cx="241046" cy="234350"/>
      </dsp:txXfrm>
    </dsp:sp>
    <dsp:sp modelId="{401637DD-EBF8-4459-AB91-B36348507F1F}">
      <dsp:nvSpPr>
        <dsp:cNvPr id="0" name=""/>
        <dsp:cNvSpPr/>
      </dsp:nvSpPr>
      <dsp:spPr>
        <a:xfrm>
          <a:off x="734619" y="1340892"/>
          <a:ext cx="7200007" cy="892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latin typeface="Open Sans" panose="020B0606030504020204" pitchFamily="34" charset="0"/>
              <a:ea typeface="Open Sans" panose="020B0606030504020204" pitchFamily="34" charset="0"/>
              <a:cs typeface="Open Sans" panose="020B0606030504020204" pitchFamily="34" charset="0"/>
            </a:rPr>
            <a:t>Envío del fichero de afiliación de anotación Importe del Plan de Pensiones correspondiente al Periodo de Liquidación 01-2024.</a:t>
          </a:r>
        </a:p>
      </dsp:txBody>
      <dsp:txXfrm>
        <a:off x="760767" y="1367040"/>
        <a:ext cx="7147711" cy="840469"/>
      </dsp:txXfrm>
    </dsp:sp>
    <dsp:sp modelId="{9E41758A-CA46-41C9-AF55-E248EE347B53}">
      <dsp:nvSpPr>
        <dsp:cNvPr id="0" name=""/>
        <dsp:cNvSpPr/>
      </dsp:nvSpPr>
      <dsp:spPr>
        <a:xfrm rot="5400000">
          <a:off x="4167229" y="2255977"/>
          <a:ext cx="334786" cy="40174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5400000">
        <a:off x="4214099" y="2289456"/>
        <a:ext cx="241046" cy="234350"/>
      </dsp:txXfrm>
    </dsp:sp>
    <dsp:sp modelId="{5CCA532D-5C55-423A-B891-0B9B3A414F40}">
      <dsp:nvSpPr>
        <dsp:cNvPr id="0" name=""/>
        <dsp:cNvSpPr/>
      </dsp:nvSpPr>
      <dsp:spPr>
        <a:xfrm>
          <a:off x="734619" y="2680040"/>
          <a:ext cx="7200007" cy="892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latin typeface="Open Sans" panose="020B0606030504020204" pitchFamily="34" charset="0"/>
              <a:ea typeface="Open Sans" panose="020B0606030504020204" pitchFamily="34" charset="0"/>
              <a:cs typeface="Open Sans" panose="020B0606030504020204" pitchFamily="34" charset="0"/>
            </a:rPr>
            <a:t>Envío del fichero de bases de cotización correspondiente a los seguros sociales del Periodo de Liquidación 01-2024.</a:t>
          </a:r>
        </a:p>
        <a:p>
          <a:pPr marL="0" lvl="0" indent="0" algn="just" defTabSz="622300">
            <a:lnSpc>
              <a:spcPct val="90000"/>
            </a:lnSpc>
            <a:spcBef>
              <a:spcPct val="0"/>
            </a:spcBef>
            <a:spcAft>
              <a:spcPct val="35000"/>
            </a:spcAft>
            <a:buNone/>
          </a:pPr>
          <a:r>
            <a:rPr lang="es-ES" sz="1400" kern="1200" dirty="0">
              <a:latin typeface="Open Sans" panose="020B0606030504020204" pitchFamily="34" charset="0"/>
              <a:ea typeface="Open Sans" panose="020B0606030504020204" pitchFamily="34" charset="0"/>
              <a:cs typeface="Open Sans" panose="020B0606030504020204" pitchFamily="34" charset="0"/>
            </a:rPr>
            <a:t>La TGSS aplicará automáticamente el importe de la reducción. </a:t>
          </a:r>
        </a:p>
      </dsp:txBody>
      <dsp:txXfrm>
        <a:off x="760767" y="2706188"/>
        <a:ext cx="7147711" cy="8404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D528C9-1C08-4094-ADD0-D59C85C49B06}" type="datetimeFigureOut">
              <a:rPr lang="es-ES" smtClean="0"/>
              <a:pPr/>
              <a:t>14/02/2024</a:t>
            </a:fld>
            <a:endParaRPr lang="es-ES"/>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296E7A3-0A05-4138-A974-8F59D6EAB63D}" type="slidenum">
              <a:rPr lang="es-ES" smtClean="0"/>
              <a:pPr/>
              <a:t>‹Nº›</a:t>
            </a:fld>
            <a:endParaRPr lang="es-ES"/>
          </a:p>
        </p:txBody>
      </p:sp>
    </p:spTree>
    <p:extLst>
      <p:ext uri="{BB962C8B-B14F-4D97-AF65-F5344CB8AC3E}">
        <p14:creationId xmlns:p14="http://schemas.microsoft.com/office/powerpoint/2010/main" val="275781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7DFB23-209D-429A-B099-20D859E4B45E}" type="datetimeFigureOut">
              <a:rPr lang="es-ES" smtClean="0"/>
              <a:pPr/>
              <a:t>14/02/2024</a:t>
            </a:fld>
            <a:endParaRPr lang="es-ES"/>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CF3176-F868-4EDA-9A9C-CC11BC0D1B10}" type="slidenum">
              <a:rPr lang="es-ES" smtClean="0"/>
              <a:pPr/>
              <a:t>‹Nº›</a:t>
            </a:fld>
            <a:endParaRPr lang="es-ES"/>
          </a:p>
        </p:txBody>
      </p:sp>
    </p:spTree>
    <p:extLst>
      <p:ext uri="{BB962C8B-B14F-4D97-AF65-F5344CB8AC3E}">
        <p14:creationId xmlns:p14="http://schemas.microsoft.com/office/powerpoint/2010/main" val="7071541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a:t>
            </a:fld>
            <a:endParaRPr lang="es-ES"/>
          </a:p>
        </p:txBody>
      </p:sp>
    </p:spTree>
    <p:extLst>
      <p:ext uri="{BB962C8B-B14F-4D97-AF65-F5344CB8AC3E}">
        <p14:creationId xmlns:p14="http://schemas.microsoft.com/office/powerpoint/2010/main" val="350296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90DB-3A33-74A5-F46C-AB07A641D76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71B997-1220-D123-89AF-FD9F1DFFD8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03D1D6D-DCAA-3CF2-C383-C9CF49B33BB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C9218B5-40B2-90DA-636B-C18326AD927D}"/>
              </a:ext>
            </a:extLst>
          </p:cNvPr>
          <p:cNvSpPr>
            <a:spLocks noGrp="1"/>
          </p:cNvSpPr>
          <p:nvPr>
            <p:ph type="sldNum" sz="quarter" idx="10"/>
          </p:nvPr>
        </p:nvSpPr>
        <p:spPr/>
        <p:txBody>
          <a:bodyPr/>
          <a:lstStyle/>
          <a:p>
            <a:fld id="{79CF3176-F868-4EDA-9A9C-CC11BC0D1B10}" type="slidenum">
              <a:rPr lang="es-ES" smtClean="0"/>
              <a:pPr/>
              <a:t>10</a:t>
            </a:fld>
            <a:endParaRPr lang="es-ES"/>
          </a:p>
        </p:txBody>
      </p:sp>
    </p:spTree>
    <p:extLst>
      <p:ext uri="{BB962C8B-B14F-4D97-AF65-F5344CB8AC3E}">
        <p14:creationId xmlns:p14="http://schemas.microsoft.com/office/powerpoint/2010/main" val="399432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C3C8-FC63-0064-14DF-A339A6972AF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4ACCD5F-1868-5A84-91ED-E906E85A18E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0E6D9D-5F9F-A8B3-79DA-4293A86DEAE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921471A-76E8-4C66-9E8B-83811F72DD1C}"/>
              </a:ext>
            </a:extLst>
          </p:cNvPr>
          <p:cNvSpPr>
            <a:spLocks noGrp="1"/>
          </p:cNvSpPr>
          <p:nvPr>
            <p:ph type="sldNum" sz="quarter" idx="10"/>
          </p:nvPr>
        </p:nvSpPr>
        <p:spPr/>
        <p:txBody>
          <a:bodyPr/>
          <a:lstStyle/>
          <a:p>
            <a:fld id="{79CF3176-F868-4EDA-9A9C-CC11BC0D1B10}" type="slidenum">
              <a:rPr lang="es-ES" smtClean="0"/>
              <a:pPr/>
              <a:t>11</a:t>
            </a:fld>
            <a:endParaRPr lang="es-ES"/>
          </a:p>
        </p:txBody>
      </p:sp>
    </p:spTree>
    <p:extLst>
      <p:ext uri="{BB962C8B-B14F-4D97-AF65-F5344CB8AC3E}">
        <p14:creationId xmlns:p14="http://schemas.microsoft.com/office/powerpoint/2010/main" val="254445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12</a:t>
            </a:fld>
            <a:endParaRPr lang="es-ES"/>
          </a:p>
        </p:txBody>
      </p:sp>
    </p:spTree>
    <p:extLst>
      <p:ext uri="{BB962C8B-B14F-4D97-AF65-F5344CB8AC3E}">
        <p14:creationId xmlns:p14="http://schemas.microsoft.com/office/powerpoint/2010/main" val="400007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A950-ACBA-BD7B-E0D4-1CE967BCD4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EA7A01-487A-19FC-5FD3-9630E7CF030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20A0D97-7233-2874-5656-FF260B66D7C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8FC9D953-5404-9087-9415-31326BADC071}"/>
              </a:ext>
            </a:extLst>
          </p:cNvPr>
          <p:cNvSpPr>
            <a:spLocks noGrp="1"/>
          </p:cNvSpPr>
          <p:nvPr>
            <p:ph type="sldNum" sz="quarter" idx="10"/>
          </p:nvPr>
        </p:nvSpPr>
        <p:spPr/>
        <p:txBody>
          <a:bodyPr/>
          <a:lstStyle/>
          <a:p>
            <a:fld id="{79CF3176-F868-4EDA-9A9C-CC11BC0D1B10}" type="slidenum">
              <a:rPr lang="es-ES" smtClean="0"/>
              <a:pPr/>
              <a:t>13</a:t>
            </a:fld>
            <a:endParaRPr lang="es-ES"/>
          </a:p>
        </p:txBody>
      </p:sp>
    </p:spTree>
    <p:extLst>
      <p:ext uri="{BB962C8B-B14F-4D97-AF65-F5344CB8AC3E}">
        <p14:creationId xmlns:p14="http://schemas.microsoft.com/office/powerpoint/2010/main" val="4136836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7370-326A-30C4-D672-CDF246C4586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C8A1A0-C8AA-FF00-A2A3-48E471752A6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3812698-F848-F071-1B00-10F311F576F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3C7F995E-8C84-34E1-A911-E4C1CB537059}"/>
              </a:ext>
            </a:extLst>
          </p:cNvPr>
          <p:cNvSpPr>
            <a:spLocks noGrp="1"/>
          </p:cNvSpPr>
          <p:nvPr>
            <p:ph type="sldNum" sz="quarter" idx="10"/>
          </p:nvPr>
        </p:nvSpPr>
        <p:spPr/>
        <p:txBody>
          <a:bodyPr/>
          <a:lstStyle/>
          <a:p>
            <a:fld id="{79CF3176-F868-4EDA-9A9C-CC11BC0D1B10}" type="slidenum">
              <a:rPr lang="es-ES" smtClean="0"/>
              <a:pPr/>
              <a:t>14</a:t>
            </a:fld>
            <a:endParaRPr lang="es-ES"/>
          </a:p>
        </p:txBody>
      </p:sp>
    </p:spTree>
    <p:extLst>
      <p:ext uri="{BB962C8B-B14F-4D97-AF65-F5344CB8AC3E}">
        <p14:creationId xmlns:p14="http://schemas.microsoft.com/office/powerpoint/2010/main" val="162259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0A279-D143-395B-4618-CD5C82EBCD6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FD8FAE6-64D8-FBE5-D12F-BA33D5E2DE3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330EF2D-B279-14E9-D0D1-708337E1D39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A5206BA2-8C57-E135-2584-D24C1E618C18}"/>
              </a:ext>
            </a:extLst>
          </p:cNvPr>
          <p:cNvSpPr>
            <a:spLocks noGrp="1"/>
          </p:cNvSpPr>
          <p:nvPr>
            <p:ph type="sldNum" sz="quarter" idx="10"/>
          </p:nvPr>
        </p:nvSpPr>
        <p:spPr/>
        <p:txBody>
          <a:bodyPr/>
          <a:lstStyle/>
          <a:p>
            <a:fld id="{79CF3176-F868-4EDA-9A9C-CC11BC0D1B10}" type="slidenum">
              <a:rPr lang="es-ES" smtClean="0"/>
              <a:pPr/>
              <a:t>15</a:t>
            </a:fld>
            <a:endParaRPr lang="es-ES"/>
          </a:p>
        </p:txBody>
      </p:sp>
    </p:spTree>
    <p:extLst>
      <p:ext uri="{BB962C8B-B14F-4D97-AF65-F5344CB8AC3E}">
        <p14:creationId xmlns:p14="http://schemas.microsoft.com/office/powerpoint/2010/main" val="192375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26CF-9857-A838-4888-49C75D44D1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B81572D-B30E-2984-21F7-1E64FEF5D3A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F139D7-48B3-5F7C-0405-73AE9690785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273E108-70C7-D100-E260-59C579AD36C3}"/>
              </a:ext>
            </a:extLst>
          </p:cNvPr>
          <p:cNvSpPr>
            <a:spLocks noGrp="1"/>
          </p:cNvSpPr>
          <p:nvPr>
            <p:ph type="sldNum" sz="quarter" idx="10"/>
          </p:nvPr>
        </p:nvSpPr>
        <p:spPr/>
        <p:txBody>
          <a:bodyPr/>
          <a:lstStyle/>
          <a:p>
            <a:fld id="{79CF3176-F868-4EDA-9A9C-CC11BC0D1B10}" type="slidenum">
              <a:rPr lang="es-ES" smtClean="0"/>
              <a:pPr/>
              <a:t>16</a:t>
            </a:fld>
            <a:endParaRPr lang="es-ES"/>
          </a:p>
        </p:txBody>
      </p:sp>
    </p:spTree>
    <p:extLst>
      <p:ext uri="{BB962C8B-B14F-4D97-AF65-F5344CB8AC3E}">
        <p14:creationId xmlns:p14="http://schemas.microsoft.com/office/powerpoint/2010/main" val="2399799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FF836-4FB1-E947-AC01-8DF439AAB8A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4D45FBD-EAB8-0B62-7777-EA786D9DFDE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4A8845D-3006-99A9-2CCB-93B145C8E28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0922BCE-8977-57A1-4BC6-117C98FCAEA8}"/>
              </a:ext>
            </a:extLst>
          </p:cNvPr>
          <p:cNvSpPr>
            <a:spLocks noGrp="1"/>
          </p:cNvSpPr>
          <p:nvPr>
            <p:ph type="sldNum" sz="quarter" idx="10"/>
          </p:nvPr>
        </p:nvSpPr>
        <p:spPr/>
        <p:txBody>
          <a:bodyPr/>
          <a:lstStyle/>
          <a:p>
            <a:fld id="{79CF3176-F868-4EDA-9A9C-CC11BC0D1B10}" type="slidenum">
              <a:rPr lang="es-ES" smtClean="0"/>
              <a:pPr/>
              <a:t>17</a:t>
            </a:fld>
            <a:endParaRPr lang="es-ES"/>
          </a:p>
        </p:txBody>
      </p:sp>
    </p:spTree>
    <p:extLst>
      <p:ext uri="{BB962C8B-B14F-4D97-AF65-F5344CB8AC3E}">
        <p14:creationId xmlns:p14="http://schemas.microsoft.com/office/powerpoint/2010/main" val="25079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743D-3D68-145A-6960-3C3FB4F8522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77BE815-94FE-CABB-B749-0A00CD33C37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24AF04A-C70B-B28E-135F-C2B222A409E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78A805B7-2F9E-2985-9039-1898BBBFF4D1}"/>
              </a:ext>
            </a:extLst>
          </p:cNvPr>
          <p:cNvSpPr>
            <a:spLocks noGrp="1"/>
          </p:cNvSpPr>
          <p:nvPr>
            <p:ph type="sldNum" sz="quarter" idx="10"/>
          </p:nvPr>
        </p:nvSpPr>
        <p:spPr/>
        <p:txBody>
          <a:bodyPr/>
          <a:lstStyle/>
          <a:p>
            <a:fld id="{79CF3176-F868-4EDA-9A9C-CC11BC0D1B10}" type="slidenum">
              <a:rPr lang="es-ES" smtClean="0"/>
              <a:pPr/>
              <a:t>18</a:t>
            </a:fld>
            <a:endParaRPr lang="es-ES"/>
          </a:p>
        </p:txBody>
      </p:sp>
    </p:spTree>
    <p:extLst>
      <p:ext uri="{BB962C8B-B14F-4D97-AF65-F5344CB8AC3E}">
        <p14:creationId xmlns:p14="http://schemas.microsoft.com/office/powerpoint/2010/main" val="1017563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4B05A-62F9-74CE-FCCA-9A3FC777463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0A5E22-47F5-8845-EBF1-E8D26C00691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953BB1F-3A8E-C041-4F16-4D51707ED877}"/>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57108E7F-E96D-9604-673B-7E3028424EE0}"/>
              </a:ext>
            </a:extLst>
          </p:cNvPr>
          <p:cNvSpPr>
            <a:spLocks noGrp="1"/>
          </p:cNvSpPr>
          <p:nvPr>
            <p:ph type="sldNum" sz="quarter" idx="10"/>
          </p:nvPr>
        </p:nvSpPr>
        <p:spPr/>
        <p:txBody>
          <a:bodyPr/>
          <a:lstStyle/>
          <a:p>
            <a:fld id="{79CF3176-F868-4EDA-9A9C-CC11BC0D1B10}" type="slidenum">
              <a:rPr lang="es-ES" smtClean="0"/>
              <a:pPr/>
              <a:t>19</a:t>
            </a:fld>
            <a:endParaRPr lang="es-ES"/>
          </a:p>
        </p:txBody>
      </p:sp>
    </p:spTree>
    <p:extLst>
      <p:ext uri="{BB962C8B-B14F-4D97-AF65-F5344CB8AC3E}">
        <p14:creationId xmlns:p14="http://schemas.microsoft.com/office/powerpoint/2010/main" val="223657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a:t>
            </a:fld>
            <a:endParaRPr lang="es-ES"/>
          </a:p>
        </p:txBody>
      </p:sp>
    </p:spTree>
    <p:extLst>
      <p:ext uri="{BB962C8B-B14F-4D97-AF65-F5344CB8AC3E}">
        <p14:creationId xmlns:p14="http://schemas.microsoft.com/office/powerpoint/2010/main" val="870081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A0FD9-6A1F-F061-779D-41127C26CFC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7723A1-242F-5548-0453-55EE9B4B68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28F8786-BB8F-387B-7D00-4801F0AE34B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3C41BBA-85B6-E3CA-7208-B20D619C6861}"/>
              </a:ext>
            </a:extLst>
          </p:cNvPr>
          <p:cNvSpPr>
            <a:spLocks noGrp="1"/>
          </p:cNvSpPr>
          <p:nvPr>
            <p:ph type="sldNum" sz="quarter" idx="10"/>
          </p:nvPr>
        </p:nvSpPr>
        <p:spPr/>
        <p:txBody>
          <a:bodyPr/>
          <a:lstStyle/>
          <a:p>
            <a:fld id="{79CF3176-F868-4EDA-9A9C-CC11BC0D1B10}" type="slidenum">
              <a:rPr lang="es-ES" smtClean="0"/>
              <a:pPr/>
              <a:t>20</a:t>
            </a:fld>
            <a:endParaRPr lang="es-ES"/>
          </a:p>
        </p:txBody>
      </p:sp>
    </p:spTree>
    <p:extLst>
      <p:ext uri="{BB962C8B-B14F-4D97-AF65-F5344CB8AC3E}">
        <p14:creationId xmlns:p14="http://schemas.microsoft.com/office/powerpoint/2010/main" val="146045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9A79-DDBA-0546-5062-47FCE2A60B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C9C434F-3DE8-F318-68A9-89A3469D7DF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C87345-ED1A-12F3-6CE1-33F825DFCA6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D78E9EF-2764-F959-3707-7BA69E6B28C7}"/>
              </a:ext>
            </a:extLst>
          </p:cNvPr>
          <p:cNvSpPr>
            <a:spLocks noGrp="1"/>
          </p:cNvSpPr>
          <p:nvPr>
            <p:ph type="sldNum" sz="quarter" idx="10"/>
          </p:nvPr>
        </p:nvSpPr>
        <p:spPr/>
        <p:txBody>
          <a:bodyPr/>
          <a:lstStyle/>
          <a:p>
            <a:fld id="{79CF3176-F868-4EDA-9A9C-CC11BC0D1B10}" type="slidenum">
              <a:rPr lang="es-ES" smtClean="0"/>
              <a:pPr/>
              <a:t>21</a:t>
            </a:fld>
            <a:endParaRPr lang="es-ES"/>
          </a:p>
        </p:txBody>
      </p:sp>
    </p:spTree>
    <p:extLst>
      <p:ext uri="{BB962C8B-B14F-4D97-AF65-F5344CB8AC3E}">
        <p14:creationId xmlns:p14="http://schemas.microsoft.com/office/powerpoint/2010/main" val="391071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6142-342D-9E09-04C0-727A4264907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B5AD106-D2A8-7321-7148-5395C00BAB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EFB7D18-C0B7-A94C-A548-9DFACD8D59A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9847F32-F3F5-76A6-0707-9204F2F59F4F}"/>
              </a:ext>
            </a:extLst>
          </p:cNvPr>
          <p:cNvSpPr>
            <a:spLocks noGrp="1"/>
          </p:cNvSpPr>
          <p:nvPr>
            <p:ph type="sldNum" sz="quarter" idx="10"/>
          </p:nvPr>
        </p:nvSpPr>
        <p:spPr/>
        <p:txBody>
          <a:bodyPr/>
          <a:lstStyle/>
          <a:p>
            <a:fld id="{79CF3176-F868-4EDA-9A9C-CC11BC0D1B10}" type="slidenum">
              <a:rPr lang="es-ES" smtClean="0"/>
              <a:pPr/>
              <a:t>22</a:t>
            </a:fld>
            <a:endParaRPr lang="es-ES"/>
          </a:p>
        </p:txBody>
      </p:sp>
    </p:spTree>
    <p:extLst>
      <p:ext uri="{BB962C8B-B14F-4D97-AF65-F5344CB8AC3E}">
        <p14:creationId xmlns:p14="http://schemas.microsoft.com/office/powerpoint/2010/main" val="9763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39FA7-6841-93CD-047A-F18C1AF85E1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5C54BB5-AE48-AD15-4376-5D0A5A5E025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78C5F9E-57C5-0F96-B63E-DDBB3FCE6A8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3A6641C-5A36-644D-7059-1721984E4042}"/>
              </a:ext>
            </a:extLst>
          </p:cNvPr>
          <p:cNvSpPr>
            <a:spLocks noGrp="1"/>
          </p:cNvSpPr>
          <p:nvPr>
            <p:ph type="sldNum" sz="quarter" idx="10"/>
          </p:nvPr>
        </p:nvSpPr>
        <p:spPr/>
        <p:txBody>
          <a:bodyPr/>
          <a:lstStyle/>
          <a:p>
            <a:fld id="{79CF3176-F868-4EDA-9A9C-CC11BC0D1B10}" type="slidenum">
              <a:rPr lang="es-ES" smtClean="0"/>
              <a:pPr/>
              <a:t>23</a:t>
            </a:fld>
            <a:endParaRPr lang="es-ES"/>
          </a:p>
        </p:txBody>
      </p:sp>
    </p:spTree>
    <p:extLst>
      <p:ext uri="{BB962C8B-B14F-4D97-AF65-F5344CB8AC3E}">
        <p14:creationId xmlns:p14="http://schemas.microsoft.com/office/powerpoint/2010/main" val="3308617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F975D-715B-AA06-0F44-E0468BD7E7C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6E2DA30-D5DB-4959-5843-1B565F9221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A9876C8-B956-088A-04A4-582C26D153A7}"/>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93F96CFF-824A-9799-C1C1-32B5888FDF3D}"/>
              </a:ext>
            </a:extLst>
          </p:cNvPr>
          <p:cNvSpPr>
            <a:spLocks noGrp="1"/>
          </p:cNvSpPr>
          <p:nvPr>
            <p:ph type="sldNum" sz="quarter" idx="10"/>
          </p:nvPr>
        </p:nvSpPr>
        <p:spPr/>
        <p:txBody>
          <a:bodyPr/>
          <a:lstStyle/>
          <a:p>
            <a:fld id="{79CF3176-F868-4EDA-9A9C-CC11BC0D1B10}" type="slidenum">
              <a:rPr lang="es-ES" smtClean="0"/>
              <a:pPr/>
              <a:t>24</a:t>
            </a:fld>
            <a:endParaRPr lang="es-ES"/>
          </a:p>
        </p:txBody>
      </p:sp>
    </p:spTree>
    <p:extLst>
      <p:ext uri="{BB962C8B-B14F-4D97-AF65-F5344CB8AC3E}">
        <p14:creationId xmlns:p14="http://schemas.microsoft.com/office/powerpoint/2010/main" val="1104802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E49C2-8ADE-20BA-7EB7-CDD17829A3F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1C38C0-FBD7-C6C9-C10A-05D402CB670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D022267-481D-60B5-1A27-B327DDBF8D4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F1FC16F-12BF-A934-77FB-5313DA5CF7C9}"/>
              </a:ext>
            </a:extLst>
          </p:cNvPr>
          <p:cNvSpPr>
            <a:spLocks noGrp="1"/>
          </p:cNvSpPr>
          <p:nvPr>
            <p:ph type="sldNum" sz="quarter" idx="10"/>
          </p:nvPr>
        </p:nvSpPr>
        <p:spPr/>
        <p:txBody>
          <a:bodyPr/>
          <a:lstStyle/>
          <a:p>
            <a:fld id="{79CF3176-F868-4EDA-9A9C-CC11BC0D1B10}" type="slidenum">
              <a:rPr lang="es-ES" smtClean="0"/>
              <a:pPr/>
              <a:t>25</a:t>
            </a:fld>
            <a:endParaRPr lang="es-ES"/>
          </a:p>
        </p:txBody>
      </p:sp>
    </p:spTree>
    <p:extLst>
      <p:ext uri="{BB962C8B-B14F-4D97-AF65-F5344CB8AC3E}">
        <p14:creationId xmlns:p14="http://schemas.microsoft.com/office/powerpoint/2010/main" val="2850381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A9DA-AA1C-60E2-A2ED-F9871BA620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CB3F666-E1F0-0A5F-95DB-1780A4224C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8389E67-64B6-4E2E-569C-4E4E441C26E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1D43546-5A66-5DB6-3972-CC90A29A5D98}"/>
              </a:ext>
            </a:extLst>
          </p:cNvPr>
          <p:cNvSpPr>
            <a:spLocks noGrp="1"/>
          </p:cNvSpPr>
          <p:nvPr>
            <p:ph type="sldNum" sz="quarter" idx="10"/>
          </p:nvPr>
        </p:nvSpPr>
        <p:spPr/>
        <p:txBody>
          <a:bodyPr/>
          <a:lstStyle/>
          <a:p>
            <a:fld id="{79CF3176-F868-4EDA-9A9C-CC11BC0D1B10}" type="slidenum">
              <a:rPr lang="es-ES" smtClean="0"/>
              <a:pPr/>
              <a:t>26</a:t>
            </a:fld>
            <a:endParaRPr lang="es-ES"/>
          </a:p>
        </p:txBody>
      </p:sp>
    </p:spTree>
    <p:extLst>
      <p:ext uri="{BB962C8B-B14F-4D97-AF65-F5344CB8AC3E}">
        <p14:creationId xmlns:p14="http://schemas.microsoft.com/office/powerpoint/2010/main" val="597115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4C95C-4189-D002-FF52-FF3B118EE2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BA1B867-FB99-8834-9014-96F72EFEA40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FBE7B75-7163-970F-D309-49954EDC1F6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704922AE-C836-30B2-FF70-71685521A009}"/>
              </a:ext>
            </a:extLst>
          </p:cNvPr>
          <p:cNvSpPr>
            <a:spLocks noGrp="1"/>
          </p:cNvSpPr>
          <p:nvPr>
            <p:ph type="sldNum" sz="quarter" idx="10"/>
          </p:nvPr>
        </p:nvSpPr>
        <p:spPr/>
        <p:txBody>
          <a:bodyPr/>
          <a:lstStyle/>
          <a:p>
            <a:fld id="{79CF3176-F868-4EDA-9A9C-CC11BC0D1B10}" type="slidenum">
              <a:rPr lang="es-ES" smtClean="0"/>
              <a:pPr/>
              <a:t>27</a:t>
            </a:fld>
            <a:endParaRPr lang="es-ES"/>
          </a:p>
        </p:txBody>
      </p:sp>
    </p:spTree>
    <p:extLst>
      <p:ext uri="{BB962C8B-B14F-4D97-AF65-F5344CB8AC3E}">
        <p14:creationId xmlns:p14="http://schemas.microsoft.com/office/powerpoint/2010/main" val="3726508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8974A-8830-A761-E7E7-CA5C4EA5FC1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5EAA5C9-96F7-85EF-B1A7-62E578125E0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41C105D-FCCD-B899-42AD-7A53833D891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AB0E834A-BCC0-C37D-46F0-108974E514D4}"/>
              </a:ext>
            </a:extLst>
          </p:cNvPr>
          <p:cNvSpPr>
            <a:spLocks noGrp="1"/>
          </p:cNvSpPr>
          <p:nvPr>
            <p:ph type="sldNum" sz="quarter" idx="10"/>
          </p:nvPr>
        </p:nvSpPr>
        <p:spPr/>
        <p:txBody>
          <a:bodyPr/>
          <a:lstStyle/>
          <a:p>
            <a:fld id="{79CF3176-F868-4EDA-9A9C-CC11BC0D1B10}" type="slidenum">
              <a:rPr lang="es-ES" smtClean="0"/>
              <a:pPr/>
              <a:t>28</a:t>
            </a:fld>
            <a:endParaRPr lang="es-ES"/>
          </a:p>
        </p:txBody>
      </p:sp>
    </p:spTree>
    <p:extLst>
      <p:ext uri="{BB962C8B-B14F-4D97-AF65-F5344CB8AC3E}">
        <p14:creationId xmlns:p14="http://schemas.microsoft.com/office/powerpoint/2010/main" val="1443013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57972-A2E4-D9E6-2B29-F147B61EA5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516A49-C250-7D4B-4728-989737F1D4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3B1FDE0-6C89-6408-72A8-F478E8588B2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4E88104-DCD1-C9B1-7153-CE7997B0475B}"/>
              </a:ext>
            </a:extLst>
          </p:cNvPr>
          <p:cNvSpPr>
            <a:spLocks noGrp="1"/>
          </p:cNvSpPr>
          <p:nvPr>
            <p:ph type="sldNum" sz="quarter" idx="10"/>
          </p:nvPr>
        </p:nvSpPr>
        <p:spPr/>
        <p:txBody>
          <a:bodyPr/>
          <a:lstStyle/>
          <a:p>
            <a:fld id="{79CF3176-F868-4EDA-9A9C-CC11BC0D1B10}" type="slidenum">
              <a:rPr lang="es-ES" smtClean="0"/>
              <a:pPr/>
              <a:t>29</a:t>
            </a:fld>
            <a:endParaRPr lang="es-ES"/>
          </a:p>
        </p:txBody>
      </p:sp>
    </p:spTree>
    <p:extLst>
      <p:ext uri="{BB962C8B-B14F-4D97-AF65-F5344CB8AC3E}">
        <p14:creationId xmlns:p14="http://schemas.microsoft.com/office/powerpoint/2010/main" val="193971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3</a:t>
            </a:fld>
            <a:endParaRPr lang="es-ES"/>
          </a:p>
        </p:txBody>
      </p:sp>
    </p:spTree>
    <p:extLst>
      <p:ext uri="{BB962C8B-B14F-4D97-AF65-F5344CB8AC3E}">
        <p14:creationId xmlns:p14="http://schemas.microsoft.com/office/powerpoint/2010/main" val="2854174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30079-7719-857E-83B8-70002531EA5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76C0AC8-EE58-9ABF-5DFE-B5B36684207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3A0A866-A590-830D-1B35-1FE786FDADE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93838CA-5C88-0F6B-66B0-C240FB3A9238}"/>
              </a:ext>
            </a:extLst>
          </p:cNvPr>
          <p:cNvSpPr>
            <a:spLocks noGrp="1"/>
          </p:cNvSpPr>
          <p:nvPr>
            <p:ph type="sldNum" sz="quarter" idx="10"/>
          </p:nvPr>
        </p:nvSpPr>
        <p:spPr/>
        <p:txBody>
          <a:bodyPr/>
          <a:lstStyle/>
          <a:p>
            <a:fld id="{79CF3176-F868-4EDA-9A9C-CC11BC0D1B10}" type="slidenum">
              <a:rPr lang="es-ES" smtClean="0"/>
              <a:pPr/>
              <a:t>30</a:t>
            </a:fld>
            <a:endParaRPr lang="es-ES"/>
          </a:p>
        </p:txBody>
      </p:sp>
    </p:spTree>
    <p:extLst>
      <p:ext uri="{BB962C8B-B14F-4D97-AF65-F5344CB8AC3E}">
        <p14:creationId xmlns:p14="http://schemas.microsoft.com/office/powerpoint/2010/main" val="604545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58D5-360A-1934-DE92-B3B7A57D4C3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01D3AF-E64E-6185-6F15-E5BF055B4C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EBC0F15-E611-0D9D-20C9-C5507AA6C637}"/>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84179EF-F9DB-A817-F507-B9CDC232C5BC}"/>
              </a:ext>
            </a:extLst>
          </p:cNvPr>
          <p:cNvSpPr>
            <a:spLocks noGrp="1"/>
          </p:cNvSpPr>
          <p:nvPr>
            <p:ph type="sldNum" sz="quarter" idx="10"/>
          </p:nvPr>
        </p:nvSpPr>
        <p:spPr/>
        <p:txBody>
          <a:bodyPr/>
          <a:lstStyle/>
          <a:p>
            <a:fld id="{79CF3176-F868-4EDA-9A9C-CC11BC0D1B10}" type="slidenum">
              <a:rPr lang="es-ES" smtClean="0"/>
              <a:pPr/>
              <a:t>31</a:t>
            </a:fld>
            <a:endParaRPr lang="es-ES"/>
          </a:p>
        </p:txBody>
      </p:sp>
    </p:spTree>
    <p:extLst>
      <p:ext uri="{BB962C8B-B14F-4D97-AF65-F5344CB8AC3E}">
        <p14:creationId xmlns:p14="http://schemas.microsoft.com/office/powerpoint/2010/main" val="1019645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43E2A-2207-A7F4-301D-D5F89682F7B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92E2729-FCF6-A4B3-300D-22566C93605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8928EAA-F4B5-F9A5-929F-9118762B0EA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CD355AA-D522-AA2E-7024-3CD3DEF30B0A}"/>
              </a:ext>
            </a:extLst>
          </p:cNvPr>
          <p:cNvSpPr>
            <a:spLocks noGrp="1"/>
          </p:cNvSpPr>
          <p:nvPr>
            <p:ph type="sldNum" sz="quarter" idx="10"/>
          </p:nvPr>
        </p:nvSpPr>
        <p:spPr/>
        <p:txBody>
          <a:bodyPr/>
          <a:lstStyle/>
          <a:p>
            <a:fld id="{79CF3176-F868-4EDA-9A9C-CC11BC0D1B10}" type="slidenum">
              <a:rPr lang="es-ES" smtClean="0"/>
              <a:pPr/>
              <a:t>32</a:t>
            </a:fld>
            <a:endParaRPr lang="es-ES"/>
          </a:p>
        </p:txBody>
      </p:sp>
    </p:spTree>
    <p:extLst>
      <p:ext uri="{BB962C8B-B14F-4D97-AF65-F5344CB8AC3E}">
        <p14:creationId xmlns:p14="http://schemas.microsoft.com/office/powerpoint/2010/main" val="3337534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BB3A-0431-B007-AB45-CD9CC63E888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B97601A-5572-4E1A-34EA-15DCA5426B5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38252CA-A24E-E1D8-D0A5-E11610F1C9F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7213A86-4707-6092-07A9-E3D2582B8241}"/>
              </a:ext>
            </a:extLst>
          </p:cNvPr>
          <p:cNvSpPr>
            <a:spLocks noGrp="1"/>
          </p:cNvSpPr>
          <p:nvPr>
            <p:ph type="sldNum" sz="quarter" idx="10"/>
          </p:nvPr>
        </p:nvSpPr>
        <p:spPr/>
        <p:txBody>
          <a:bodyPr/>
          <a:lstStyle/>
          <a:p>
            <a:fld id="{79CF3176-F868-4EDA-9A9C-CC11BC0D1B10}" type="slidenum">
              <a:rPr lang="es-ES" smtClean="0"/>
              <a:pPr/>
              <a:t>33</a:t>
            </a:fld>
            <a:endParaRPr lang="es-ES"/>
          </a:p>
        </p:txBody>
      </p:sp>
    </p:spTree>
    <p:extLst>
      <p:ext uri="{BB962C8B-B14F-4D97-AF65-F5344CB8AC3E}">
        <p14:creationId xmlns:p14="http://schemas.microsoft.com/office/powerpoint/2010/main" val="2095686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A215-F89A-BBB2-1E9F-3BD794B866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4542851-6674-9086-8D11-834722A90B2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CE14D0-DD66-D608-C9C7-A0DB9D308000}"/>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AB7620E2-817C-D5BE-EAC3-387BDD337556}"/>
              </a:ext>
            </a:extLst>
          </p:cNvPr>
          <p:cNvSpPr>
            <a:spLocks noGrp="1"/>
          </p:cNvSpPr>
          <p:nvPr>
            <p:ph type="sldNum" sz="quarter" idx="10"/>
          </p:nvPr>
        </p:nvSpPr>
        <p:spPr/>
        <p:txBody>
          <a:bodyPr/>
          <a:lstStyle/>
          <a:p>
            <a:fld id="{79CF3176-F868-4EDA-9A9C-CC11BC0D1B10}" type="slidenum">
              <a:rPr lang="es-ES" smtClean="0"/>
              <a:pPr/>
              <a:t>34</a:t>
            </a:fld>
            <a:endParaRPr lang="es-ES"/>
          </a:p>
        </p:txBody>
      </p:sp>
    </p:spTree>
    <p:extLst>
      <p:ext uri="{BB962C8B-B14F-4D97-AF65-F5344CB8AC3E}">
        <p14:creationId xmlns:p14="http://schemas.microsoft.com/office/powerpoint/2010/main" val="3527513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F1371-4045-3D89-2FA3-6FA22806E0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632925E-F37F-A5B7-64C1-271433717EA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D5BC91-9A50-E8C1-86C8-1426CC6EEEB0}"/>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40FA7D3F-3661-E346-7F2D-E4366DFEC7D6}"/>
              </a:ext>
            </a:extLst>
          </p:cNvPr>
          <p:cNvSpPr>
            <a:spLocks noGrp="1"/>
          </p:cNvSpPr>
          <p:nvPr>
            <p:ph type="sldNum" sz="quarter" idx="10"/>
          </p:nvPr>
        </p:nvSpPr>
        <p:spPr/>
        <p:txBody>
          <a:bodyPr/>
          <a:lstStyle/>
          <a:p>
            <a:fld id="{79CF3176-F868-4EDA-9A9C-CC11BC0D1B10}" type="slidenum">
              <a:rPr lang="es-ES" smtClean="0"/>
              <a:pPr/>
              <a:t>35</a:t>
            </a:fld>
            <a:endParaRPr lang="es-ES"/>
          </a:p>
        </p:txBody>
      </p:sp>
    </p:spTree>
    <p:extLst>
      <p:ext uri="{BB962C8B-B14F-4D97-AF65-F5344CB8AC3E}">
        <p14:creationId xmlns:p14="http://schemas.microsoft.com/office/powerpoint/2010/main" val="315933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4</a:t>
            </a:fld>
            <a:endParaRPr lang="es-ES"/>
          </a:p>
        </p:txBody>
      </p:sp>
    </p:spTree>
    <p:extLst>
      <p:ext uri="{BB962C8B-B14F-4D97-AF65-F5344CB8AC3E}">
        <p14:creationId xmlns:p14="http://schemas.microsoft.com/office/powerpoint/2010/main" val="74509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5</a:t>
            </a:fld>
            <a:endParaRPr lang="es-ES"/>
          </a:p>
        </p:txBody>
      </p:sp>
    </p:spTree>
    <p:extLst>
      <p:ext uri="{BB962C8B-B14F-4D97-AF65-F5344CB8AC3E}">
        <p14:creationId xmlns:p14="http://schemas.microsoft.com/office/powerpoint/2010/main" val="42554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6</a:t>
            </a:fld>
            <a:endParaRPr lang="es-ES"/>
          </a:p>
        </p:txBody>
      </p:sp>
    </p:spTree>
    <p:extLst>
      <p:ext uri="{BB962C8B-B14F-4D97-AF65-F5344CB8AC3E}">
        <p14:creationId xmlns:p14="http://schemas.microsoft.com/office/powerpoint/2010/main" val="400613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7</a:t>
            </a:fld>
            <a:endParaRPr lang="es-ES"/>
          </a:p>
        </p:txBody>
      </p:sp>
    </p:spTree>
    <p:extLst>
      <p:ext uri="{BB962C8B-B14F-4D97-AF65-F5344CB8AC3E}">
        <p14:creationId xmlns:p14="http://schemas.microsoft.com/office/powerpoint/2010/main" val="265226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79833-4539-A079-A1BA-5A16126DDEA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6B5595-96F7-5AA4-848C-784C6D3DC53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5B351EE-2E5B-817F-E36F-680F2FD8B11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869C59E7-911F-D510-748B-F76BFD593EA1}"/>
              </a:ext>
            </a:extLst>
          </p:cNvPr>
          <p:cNvSpPr>
            <a:spLocks noGrp="1"/>
          </p:cNvSpPr>
          <p:nvPr>
            <p:ph type="sldNum" sz="quarter" idx="10"/>
          </p:nvPr>
        </p:nvSpPr>
        <p:spPr/>
        <p:txBody>
          <a:bodyPr/>
          <a:lstStyle/>
          <a:p>
            <a:fld id="{79CF3176-F868-4EDA-9A9C-CC11BC0D1B10}" type="slidenum">
              <a:rPr lang="es-ES" smtClean="0"/>
              <a:pPr/>
              <a:t>8</a:t>
            </a:fld>
            <a:endParaRPr lang="es-ES"/>
          </a:p>
        </p:txBody>
      </p:sp>
    </p:spTree>
    <p:extLst>
      <p:ext uri="{BB962C8B-B14F-4D97-AF65-F5344CB8AC3E}">
        <p14:creationId xmlns:p14="http://schemas.microsoft.com/office/powerpoint/2010/main" val="34662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50428-69D1-A2DC-8E64-723DF89EDA8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DD1C49-9800-F9C1-5E94-EB5E7F6E23C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5B063F1-4033-63EE-27A9-3BAAFE59519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67E7827-BDF6-1C3D-3842-98AAC7FB4D1E}"/>
              </a:ext>
            </a:extLst>
          </p:cNvPr>
          <p:cNvSpPr>
            <a:spLocks noGrp="1"/>
          </p:cNvSpPr>
          <p:nvPr>
            <p:ph type="sldNum" sz="quarter" idx="10"/>
          </p:nvPr>
        </p:nvSpPr>
        <p:spPr/>
        <p:txBody>
          <a:bodyPr/>
          <a:lstStyle/>
          <a:p>
            <a:fld id="{79CF3176-F868-4EDA-9A9C-CC11BC0D1B10}" type="slidenum">
              <a:rPr lang="es-ES" smtClean="0"/>
              <a:pPr/>
              <a:t>9</a:t>
            </a:fld>
            <a:endParaRPr lang="es-ES"/>
          </a:p>
        </p:txBody>
      </p:sp>
    </p:spTree>
    <p:extLst>
      <p:ext uri="{BB962C8B-B14F-4D97-AF65-F5344CB8AC3E}">
        <p14:creationId xmlns:p14="http://schemas.microsoft.com/office/powerpoint/2010/main" val="245143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EA96B523-7ECE-444D-A288-050649E90B34}" type="datetime1">
              <a:rPr lang="es-ES" smtClean="0"/>
              <a:pPr/>
              <a:t>14/02/2024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1455603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FBB6EE4-6421-4275-A038-EA63B38F5C6E}" type="datetime1">
              <a:rPr lang="es-ES" smtClean="0"/>
              <a:pPr/>
              <a:t>14/02/2024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143608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358478F-36A7-480D-87AD-FF693BBBC94A}" type="datetime1">
              <a:rPr lang="es-ES" smtClean="0"/>
              <a:pPr/>
              <a:t>14/02/2024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42751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3BC678A-20CA-45C8-BBBE-7994AFC7B82F}" type="datetime1">
              <a:rPr lang="es-ES" smtClean="0"/>
              <a:pPr/>
              <a:t>14/02/2024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413046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AC89BE6-E8C7-44E5-816B-82502BC762DB}" type="datetime1">
              <a:rPr lang="es-ES" smtClean="0"/>
              <a:pPr/>
              <a:t>14/02/2024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63216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A220F77-83C1-4FB4-A6D1-8EB730B678BB}" type="datetime1">
              <a:rPr lang="es-ES" smtClean="0"/>
              <a:pPr/>
              <a:t>14/02/2024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307928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587474B-F5CD-49EF-921D-20C6BEB4C699}" type="datetime1">
              <a:rPr lang="es-ES" smtClean="0"/>
              <a:pPr/>
              <a:t>14/02/2024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90427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4000A9B-956C-41B5-ACEE-BB880C1FF6BA}" type="datetime1">
              <a:rPr lang="es-ES" smtClean="0"/>
              <a:pPr/>
              <a:t>14/02/2024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372973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8F336AE-43B0-450C-9839-ED8C0BB8D95E}" type="datetime1">
              <a:rPr lang="es-ES" smtClean="0"/>
              <a:pPr/>
              <a:t>14/02/2024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239671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ED2E73A-F69B-4039-971B-BF7E9ADF3BF8}" type="datetime1">
              <a:rPr lang="es-ES" smtClean="0"/>
              <a:pPr/>
              <a:t>14/02/2024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113506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482B59B-679F-4DB8-AF02-EBC792F3A061}" type="datetime1">
              <a:rPr lang="es-ES" smtClean="0"/>
              <a:pPr/>
              <a:t>14/02/2024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288423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C35DB-FC8E-4D74-82A4-FA9F0F1282A2}" type="datetime1">
              <a:rPr lang="es-ES" smtClean="0"/>
              <a:pPr/>
              <a:t>14/02/2024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1DB0-D142-6D44-86D4-ACFD77BD1919}" type="slidenum">
              <a:rPr lang="es-ES" smtClean="0"/>
              <a:pPr/>
              <a:t>‹Nº›</a:t>
            </a:fld>
            <a:endParaRPr lang="es-ES"/>
          </a:p>
        </p:txBody>
      </p:sp>
    </p:spTree>
    <p:extLst>
      <p:ext uri="{BB962C8B-B14F-4D97-AF65-F5344CB8AC3E}">
        <p14:creationId xmlns:p14="http://schemas.microsoft.com/office/powerpoint/2010/main" val="2456113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montse.teruel@pich.bnfi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emf"/><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hyperlink" Target="https://www.linkedin.com/company/pich-abogados-y-economistas/?originalSubdomain=es" TargetMode="External"/><Relationship Id="rId13" Type="http://schemas.openxmlformats.org/officeDocument/2006/relationships/image" Target="../media/image28.svg"/><Relationship Id="rId3" Type="http://schemas.openxmlformats.org/officeDocument/2006/relationships/hyperlink" Target="http://www.pich.bnfix.com/" TargetMode="External"/><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twitter.com/bnfixpich?lang=es" TargetMode="External"/><Relationship Id="rId5" Type="http://schemas.openxmlformats.org/officeDocument/2006/relationships/hyperlink" Target="https://www.youtube.com/channel/UCdih4WQQbsFNj1ohX-Odyjw" TargetMode="External"/><Relationship Id="rId10" Type="http://schemas.openxmlformats.org/officeDocument/2006/relationships/image" Target="../media/image26.svg"/><Relationship Id="rId4" Type="http://schemas.openxmlformats.org/officeDocument/2006/relationships/image" Target="../media/image2.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10;&#10;Descripción generada automáticamente">
            <a:extLst>
              <a:ext uri="{FF2B5EF4-FFF2-40B4-BE49-F238E27FC236}">
                <a16:creationId xmlns:a16="http://schemas.microsoft.com/office/drawing/2014/main" id="{D89D14A1-6597-0873-2D2C-E5AA8CD2E5CC}"/>
              </a:ext>
            </a:extLst>
          </p:cNvPr>
          <p:cNvPicPr>
            <a:picLocks noChangeAspect="1"/>
          </p:cNvPicPr>
          <p:nvPr/>
        </p:nvPicPr>
        <p:blipFill rotWithShape="1">
          <a:blip r:embed="rId3">
            <a:alphaModFix amt="50000"/>
          </a:blip>
          <a:srcRect l="6171" t="1859" r="6732" b="6604"/>
          <a:stretch/>
        </p:blipFill>
        <p:spPr>
          <a:xfrm>
            <a:off x="2147299" y="1578096"/>
            <a:ext cx="6380252" cy="4218541"/>
          </a:xfrm>
          <a:prstGeom prst="rect">
            <a:avLst/>
          </a:prstGeom>
        </p:spPr>
      </p:pic>
      <p:sp>
        <p:nvSpPr>
          <p:cNvPr id="11" name="1 Título"/>
          <p:cNvSpPr txBox="1">
            <a:spLocks noGrp="1"/>
          </p:cNvSpPr>
          <p:nvPr/>
        </p:nvSpPr>
        <p:spPr>
          <a:xfrm>
            <a:off x="507544" y="1224336"/>
            <a:ext cx="7828908" cy="13448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ES" sz="2800" b="1" dirty="0">
                <a:solidFill>
                  <a:srgbClr val="78D64B"/>
                </a:solidFill>
                <a:latin typeface="Open Sans"/>
                <a:ea typeface="Open Sans"/>
                <a:cs typeface="Open Sans"/>
              </a:rPr>
              <a:t>/ </a:t>
            </a:r>
            <a:r>
              <a:rPr lang="es-ES" sz="2800" b="1" dirty="0">
                <a:solidFill>
                  <a:schemeClr val="tx1">
                    <a:lumMod val="75000"/>
                    <a:lumOff val="25000"/>
                  </a:schemeClr>
                </a:solidFill>
                <a:latin typeface="Open Sans"/>
                <a:ea typeface="Open Sans"/>
                <a:cs typeface="Open Sans"/>
              </a:rPr>
              <a:t>Planes de pensiones de empleo simplificado del sector de la construcción </a:t>
            </a:r>
          </a:p>
        </p:txBody>
      </p:sp>
      <p:sp>
        <p:nvSpPr>
          <p:cNvPr id="8" name="1 Título">
            <a:extLst>
              <a:ext uri="{FF2B5EF4-FFF2-40B4-BE49-F238E27FC236}">
                <a16:creationId xmlns:a16="http://schemas.microsoft.com/office/drawing/2014/main" id="{E8462DAE-DA0F-4D26-ABA3-E1819E5ACAE5}"/>
              </a:ext>
            </a:extLst>
          </p:cNvPr>
          <p:cNvSpPr txBox="1">
            <a:spLocks noGrp="1"/>
          </p:cNvSpPr>
          <p:nvPr/>
        </p:nvSpPr>
        <p:spPr>
          <a:xfrm>
            <a:off x="1397285" y="5891898"/>
            <a:ext cx="7219394" cy="4901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lvl="0" algn="r">
              <a:lnSpc>
                <a:spcPct val="150000"/>
              </a:lnSpc>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Montse Teruel Mariné </a:t>
            </a:r>
            <a:r>
              <a:rPr lang="es-ES" sz="12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a:t>
            </a: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montse.teruel@pich.bnfix.com</a:t>
            </a: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lvl="0" algn="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BNFIX PICH TAX LEGAL Consultor Senior</a:t>
            </a:r>
            <a:r>
              <a:rPr lang="es-ES" sz="10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 ·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Responsable Nóminas y Seguridad Social del área laboral</a:t>
            </a:r>
          </a:p>
        </p:txBody>
      </p:sp>
      <p:pic>
        <p:nvPicPr>
          <p:cNvPr id="6" name="Imagen 5" descr="Imagen que contiene objeto, reloj, señal, dibujo&#10;&#10;Descripción generada automáticamente">
            <a:extLst>
              <a:ext uri="{FF2B5EF4-FFF2-40B4-BE49-F238E27FC236}">
                <a16:creationId xmlns:a16="http://schemas.microsoft.com/office/drawing/2014/main" id="{0330F725-0CF7-D82B-9054-AB525FD8115A}"/>
              </a:ext>
            </a:extLst>
          </p:cNvPr>
          <p:cNvPicPr>
            <a:picLocks noChangeAspect="1"/>
          </p:cNvPicPr>
          <p:nvPr/>
        </p:nvPicPr>
        <p:blipFill>
          <a:blip r:embed="rId5"/>
          <a:stretch>
            <a:fillRect/>
          </a:stretch>
        </p:blipFill>
        <p:spPr>
          <a:xfrm>
            <a:off x="507544" y="425132"/>
            <a:ext cx="1736458" cy="386526"/>
          </a:xfrm>
          <a:prstGeom prst="rect">
            <a:avLst/>
          </a:prstGeom>
        </p:spPr>
      </p:pic>
      <p:pic>
        <p:nvPicPr>
          <p:cNvPr id="12" name="Imagen 11" descr="Imagen en blanco y negro&#10;&#10;Descripción generada automáticamente con confianza media">
            <a:extLst>
              <a:ext uri="{FF2B5EF4-FFF2-40B4-BE49-F238E27FC236}">
                <a16:creationId xmlns:a16="http://schemas.microsoft.com/office/drawing/2014/main" id="{BE5E72CD-318C-9EC0-CDEC-7E490F59F7BD}"/>
              </a:ext>
            </a:extLst>
          </p:cNvPr>
          <p:cNvPicPr>
            <a:picLocks noChangeAspect="1"/>
          </p:cNvPicPr>
          <p:nvPr/>
        </p:nvPicPr>
        <p:blipFill>
          <a:blip r:embed="rId6">
            <a:duotone>
              <a:schemeClr val="bg2">
                <a:shade val="45000"/>
                <a:satMod val="135000"/>
              </a:schemeClr>
              <a:prstClr val="white"/>
            </a:duotone>
          </a:blip>
          <a:stretch>
            <a:fillRect/>
          </a:stretch>
        </p:blipFill>
        <p:spPr>
          <a:xfrm>
            <a:off x="507544" y="6364093"/>
            <a:ext cx="560968" cy="280485"/>
          </a:xfrm>
          <a:prstGeom prst="rect">
            <a:avLst/>
          </a:prstGeom>
        </p:spPr>
      </p:pic>
    </p:spTree>
    <p:extLst>
      <p:ext uri="{BB962C8B-B14F-4D97-AF65-F5344CB8AC3E}">
        <p14:creationId xmlns:p14="http://schemas.microsoft.com/office/powerpoint/2010/main" val="154901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547B-53EC-2689-5508-ACC3D06F9945}"/>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88903803-2C1A-B072-F64F-1F25E1EE5570}"/>
              </a:ext>
            </a:extLst>
          </p:cNvPr>
          <p:cNvSpPr/>
          <p:nvPr/>
        </p:nvSpPr>
        <p:spPr>
          <a:xfrm>
            <a:off x="3231373" y="1735282"/>
            <a:ext cx="5912625" cy="43829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6" name="CuadroTexto 5">
            <a:extLst>
              <a:ext uri="{FF2B5EF4-FFF2-40B4-BE49-F238E27FC236}">
                <a16:creationId xmlns:a16="http://schemas.microsoft.com/office/drawing/2014/main" id="{4A201C52-828C-CE9E-9F38-BDA6FB5FED89}"/>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8E831F4D-2A40-73D3-E1E6-356DCD204C48}"/>
              </a:ext>
            </a:extLst>
          </p:cNvPr>
          <p:cNvSpPr>
            <a:spLocks noGrp="1"/>
          </p:cNvSpPr>
          <p:nvPr>
            <p:ph type="sldNum" sz="quarter" idx="12"/>
          </p:nvPr>
        </p:nvSpPr>
        <p:spPr/>
        <p:txBody>
          <a:bodyPr/>
          <a:lstStyle/>
          <a:p>
            <a:fld id="{403E1DB0-D142-6D44-86D4-ACFD77BD1919}" type="slidenum">
              <a:rPr lang="es-ES" smtClean="0"/>
              <a:pPr/>
              <a:t>10</a:t>
            </a:fld>
            <a:endParaRPr lang="es-ES"/>
          </a:p>
        </p:txBody>
      </p:sp>
      <p:pic>
        <p:nvPicPr>
          <p:cNvPr id="10" name="Picture 17">
            <a:extLst>
              <a:ext uri="{FF2B5EF4-FFF2-40B4-BE49-F238E27FC236}">
                <a16:creationId xmlns:a16="http://schemas.microsoft.com/office/drawing/2014/main" id="{1A1400E2-BA1C-F37F-40DC-5E85EB648061}"/>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BDDD6BDF-937C-8C9B-F1C2-D73E154EAD18}"/>
              </a:ext>
            </a:extLst>
          </p:cNvPr>
          <p:cNvSpPr txBox="1">
            <a:spLocks/>
          </p:cNvSpPr>
          <p:nvPr/>
        </p:nvSpPr>
        <p:spPr>
          <a:xfrm>
            <a:off x="590308" y="1098060"/>
            <a:ext cx="8096491" cy="54807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Certificado de IRPF. </a:t>
            </a:r>
            <a:endParaRPr lang="es-E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ángulo 8">
            <a:extLst>
              <a:ext uri="{FF2B5EF4-FFF2-40B4-BE49-F238E27FC236}">
                <a16:creationId xmlns:a16="http://schemas.microsoft.com/office/drawing/2014/main" id="{796F4572-FC1A-379C-0D14-4A9675CA3D15}"/>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16DBE207-329D-241B-678E-5129DB32A3D5}"/>
              </a:ext>
            </a:extLst>
          </p:cNvPr>
          <p:cNvPicPr>
            <a:picLocks noChangeAspect="1"/>
          </p:cNvPicPr>
          <p:nvPr/>
        </p:nvPicPr>
        <p:blipFill>
          <a:blip r:embed="rId4"/>
          <a:stretch>
            <a:fillRect/>
          </a:stretch>
        </p:blipFill>
        <p:spPr>
          <a:xfrm>
            <a:off x="476371" y="313954"/>
            <a:ext cx="1196565" cy="266349"/>
          </a:xfrm>
          <a:prstGeom prst="rect">
            <a:avLst/>
          </a:prstGeom>
        </p:spPr>
      </p:pic>
      <p:sp>
        <p:nvSpPr>
          <p:cNvPr id="13" name="1 Título">
            <a:extLst>
              <a:ext uri="{FF2B5EF4-FFF2-40B4-BE49-F238E27FC236}">
                <a16:creationId xmlns:a16="http://schemas.microsoft.com/office/drawing/2014/main" id="{BEA096E1-59E9-1AEC-24D5-83A366AC6E27}"/>
              </a:ext>
            </a:extLst>
          </p:cNvPr>
          <p:cNvSpPr txBox="1">
            <a:spLocks noGrp="1"/>
          </p:cNvSpPr>
          <p:nvPr/>
        </p:nvSpPr>
        <p:spPr>
          <a:xfrm>
            <a:off x="3626427" y="355701"/>
            <a:ext cx="5133109" cy="1022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IRPF del Plan de Pensiones simplificado del Sector de la Construcción</a:t>
            </a:r>
          </a:p>
        </p:txBody>
      </p:sp>
      <p:sp>
        <p:nvSpPr>
          <p:cNvPr id="2" name="Rectángulo 1">
            <a:extLst>
              <a:ext uri="{FF2B5EF4-FFF2-40B4-BE49-F238E27FC236}">
                <a16:creationId xmlns:a16="http://schemas.microsoft.com/office/drawing/2014/main" id="{CA4A2B24-CD9D-7623-2AEA-822A297DDFD5}"/>
              </a:ext>
            </a:extLst>
          </p:cNvPr>
          <p:cNvSpPr/>
          <p:nvPr/>
        </p:nvSpPr>
        <p:spPr>
          <a:xfrm>
            <a:off x="872836" y="1735282"/>
            <a:ext cx="2289464" cy="43829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7" name="Título 6">
            <a:extLst>
              <a:ext uri="{FF2B5EF4-FFF2-40B4-BE49-F238E27FC236}">
                <a16:creationId xmlns:a16="http://schemas.microsoft.com/office/drawing/2014/main" id="{CEB823D0-65D8-44A5-1BE1-7935BEABD778}"/>
              </a:ext>
            </a:extLst>
          </p:cNvPr>
          <p:cNvSpPr txBox="1">
            <a:spLocks/>
          </p:cNvSpPr>
          <p:nvPr/>
        </p:nvSpPr>
        <p:spPr>
          <a:xfrm>
            <a:off x="872837" y="1872358"/>
            <a:ext cx="2606964" cy="31695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Nomina Oficial 1º</a:t>
            </a:r>
          </a:p>
          <a:p>
            <a:pPr marL="0" indent="0">
              <a:spcBef>
                <a:spcPts val="0"/>
              </a:spcBef>
              <a:spcAft>
                <a:spcPts val="1200"/>
              </a:spcAf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Aportación Anual Plan de Pensiones 1% : 261,35 €</a:t>
            </a:r>
          </a:p>
          <a:p>
            <a:pPr marL="0" indent="0">
              <a:spcBef>
                <a:spcPts val="0"/>
              </a:spcBef>
              <a:spcAft>
                <a:spcPts val="1200"/>
              </a:spcAf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Importe Mensual 21,78€</a:t>
            </a:r>
          </a:p>
        </p:txBody>
      </p:sp>
      <p:pic>
        <p:nvPicPr>
          <p:cNvPr id="3" name="Imagen 2">
            <a:extLst>
              <a:ext uri="{FF2B5EF4-FFF2-40B4-BE49-F238E27FC236}">
                <a16:creationId xmlns:a16="http://schemas.microsoft.com/office/drawing/2014/main" id="{C07F2722-8F08-5695-4CED-36E454949E3E}"/>
              </a:ext>
            </a:extLst>
          </p:cNvPr>
          <p:cNvPicPr>
            <a:picLocks noChangeAspect="1"/>
          </p:cNvPicPr>
          <p:nvPr/>
        </p:nvPicPr>
        <p:blipFill>
          <a:blip r:embed="rId5"/>
          <a:stretch>
            <a:fillRect/>
          </a:stretch>
        </p:blipFill>
        <p:spPr>
          <a:xfrm>
            <a:off x="3357218" y="1884287"/>
            <a:ext cx="5402318" cy="3803573"/>
          </a:xfrm>
          <a:prstGeom prst="rect">
            <a:avLst/>
          </a:prstGeom>
        </p:spPr>
      </p:pic>
    </p:spTree>
    <p:extLst>
      <p:ext uri="{BB962C8B-B14F-4D97-AF65-F5344CB8AC3E}">
        <p14:creationId xmlns:p14="http://schemas.microsoft.com/office/powerpoint/2010/main" val="122894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97502-C51C-384D-8BF1-18B61148A894}"/>
            </a:ext>
          </a:extLst>
        </p:cNvPr>
        <p:cNvGrpSpPr/>
        <p:nvPr/>
      </p:nvGrpSpPr>
      <p:grpSpPr>
        <a:xfrm>
          <a:off x="0" y="0"/>
          <a:ext cx="0" cy="0"/>
          <a:chOff x="0" y="0"/>
          <a:chExt cx="0" cy="0"/>
        </a:xfrm>
      </p:grpSpPr>
      <p:sp>
        <p:nvSpPr>
          <p:cNvPr id="20" name="Rectángulo 19">
            <a:extLst>
              <a:ext uri="{FF2B5EF4-FFF2-40B4-BE49-F238E27FC236}">
                <a16:creationId xmlns:a16="http://schemas.microsoft.com/office/drawing/2014/main" id="{A819F57E-4358-962B-5163-DFB5D25D0B6E}"/>
              </a:ext>
            </a:extLst>
          </p:cNvPr>
          <p:cNvSpPr/>
          <p:nvPr/>
        </p:nvSpPr>
        <p:spPr>
          <a:xfrm rot="16200000">
            <a:off x="4183364" y="1157562"/>
            <a:ext cx="777275" cy="9144002"/>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6F1F9C8A-EC2D-5FBC-0B1D-BAD9DA446650}"/>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7" name="Subtítulo 6">
            <a:extLst>
              <a:ext uri="{FF2B5EF4-FFF2-40B4-BE49-F238E27FC236}">
                <a16:creationId xmlns:a16="http://schemas.microsoft.com/office/drawing/2014/main" id="{F30D1E14-F313-60BF-5AF4-8E81AC0D3B8B}"/>
              </a:ext>
            </a:extLst>
          </p:cNvPr>
          <p:cNvSpPr>
            <a:spLocks noGrp="1"/>
          </p:cNvSpPr>
          <p:nvPr>
            <p:ph type="subTitle" idx="1"/>
          </p:nvPr>
        </p:nvSpPr>
        <p:spPr>
          <a:xfrm>
            <a:off x="598142" y="2863516"/>
            <a:ext cx="7466357" cy="1860884"/>
          </a:xfrm>
        </p:spPr>
        <p:txBody>
          <a:bodyPr>
            <a:noAutofit/>
          </a:bodyPr>
          <a:lstStyle/>
          <a:p>
            <a:pPr algn="l">
              <a:lnSpc>
                <a:spcPct val="170000"/>
              </a:lnSpc>
            </a:pPr>
            <a:r>
              <a:rPr lang="es-ES" sz="2000" b="1" dirty="0">
                <a:latin typeface="Open Sans" panose="020B0606030504020204" pitchFamily="34" charset="0"/>
                <a:ea typeface="Open Sans" panose="020B0606030504020204" pitchFamily="34" charset="0"/>
                <a:cs typeface="Open Sans" panose="020B0606030504020204" pitchFamily="34" charset="0"/>
              </a:rPr>
              <a:t>Ley 12/2022 </a:t>
            </a:r>
          </a:p>
          <a:p>
            <a:pPr algn="l"/>
            <a:r>
              <a:rPr lang="es-ES" sz="2000" b="1" dirty="0">
                <a:latin typeface="Open Sans" panose="020B0606030504020204" pitchFamily="34" charset="0"/>
                <a:ea typeface="Open Sans" panose="020B0606030504020204" pitchFamily="34" charset="0"/>
                <a:cs typeface="Open Sans" panose="020B0606030504020204" pitchFamily="34" charset="0"/>
              </a:rPr>
              <a:t>Reducciones de Cuotas por las contribuciones Empresariales a los planes de Empleo </a:t>
            </a:r>
          </a:p>
        </p:txBody>
      </p:sp>
      <p:sp>
        <p:nvSpPr>
          <p:cNvPr id="11" name="Marcador de número de diapositiva 10">
            <a:extLst>
              <a:ext uri="{FF2B5EF4-FFF2-40B4-BE49-F238E27FC236}">
                <a16:creationId xmlns:a16="http://schemas.microsoft.com/office/drawing/2014/main" id="{BDF711A7-06AD-311F-8AC3-B218C49D89D6}"/>
              </a:ext>
            </a:extLst>
          </p:cNvPr>
          <p:cNvSpPr>
            <a:spLocks noGrp="1"/>
          </p:cNvSpPr>
          <p:nvPr>
            <p:ph type="sldNum" sz="quarter" idx="12"/>
          </p:nvPr>
        </p:nvSpPr>
        <p:spPr/>
        <p:txBody>
          <a:bodyPr/>
          <a:lstStyle/>
          <a:p>
            <a:fld id="{403E1DB0-D142-6D44-86D4-ACFD77BD1919}" type="slidenum">
              <a:rPr lang="es-ES" smtClean="0"/>
              <a:pPr/>
              <a:t>11</a:t>
            </a:fld>
            <a:endParaRPr lang="es-ES"/>
          </a:p>
        </p:txBody>
      </p:sp>
      <p:pic>
        <p:nvPicPr>
          <p:cNvPr id="10" name="Picture 17">
            <a:extLst>
              <a:ext uri="{FF2B5EF4-FFF2-40B4-BE49-F238E27FC236}">
                <a16:creationId xmlns:a16="http://schemas.microsoft.com/office/drawing/2014/main" id="{DE76C9E4-5B22-A787-5043-20CD967BD094}"/>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1 Título">
            <a:extLst>
              <a:ext uri="{FF2B5EF4-FFF2-40B4-BE49-F238E27FC236}">
                <a16:creationId xmlns:a16="http://schemas.microsoft.com/office/drawing/2014/main" id="{D1F26B64-4EDD-45A5-1D49-2D770E8D28F1}"/>
              </a:ext>
            </a:extLst>
          </p:cNvPr>
          <p:cNvSpPr txBox="1">
            <a:spLocks noGrp="1"/>
          </p:cNvSpPr>
          <p:nvPr/>
        </p:nvSpPr>
        <p:spPr>
          <a:xfrm>
            <a:off x="507544" y="1224336"/>
            <a:ext cx="7828908" cy="13448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ES" sz="2800" b="1" dirty="0">
                <a:solidFill>
                  <a:srgbClr val="78D64B"/>
                </a:solidFill>
                <a:latin typeface="Open Sans"/>
                <a:ea typeface="Open Sans"/>
                <a:cs typeface="Open Sans"/>
              </a:rPr>
              <a:t>/ </a:t>
            </a:r>
            <a:r>
              <a:rPr lang="es-ES" sz="28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sp>
        <p:nvSpPr>
          <p:cNvPr id="12" name="Rectángulo 11">
            <a:extLst>
              <a:ext uri="{FF2B5EF4-FFF2-40B4-BE49-F238E27FC236}">
                <a16:creationId xmlns:a16="http://schemas.microsoft.com/office/drawing/2014/main" id="{8C0F80BC-BA69-C4AF-5B2F-818668EFC81A}"/>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3" name="Imagen 12" descr="Imagen que contiene objeto, reloj, señal, dibujo&#10;&#10;Descripción generada automáticamente">
            <a:extLst>
              <a:ext uri="{FF2B5EF4-FFF2-40B4-BE49-F238E27FC236}">
                <a16:creationId xmlns:a16="http://schemas.microsoft.com/office/drawing/2014/main" id="{AAE123E6-2E88-39D5-42DA-994A2622C69C}"/>
              </a:ext>
            </a:extLst>
          </p:cNvPr>
          <p:cNvPicPr>
            <a:picLocks noChangeAspect="1"/>
          </p:cNvPicPr>
          <p:nvPr/>
        </p:nvPicPr>
        <p:blipFill>
          <a:blip r:embed="rId4"/>
          <a:stretch>
            <a:fillRect/>
          </a:stretch>
        </p:blipFill>
        <p:spPr>
          <a:xfrm>
            <a:off x="476371" y="313954"/>
            <a:ext cx="1196565" cy="266349"/>
          </a:xfrm>
          <a:prstGeom prst="rect">
            <a:avLst/>
          </a:prstGeom>
        </p:spPr>
      </p:pic>
      <p:pic>
        <p:nvPicPr>
          <p:cNvPr id="4" name="Imagen 3" descr="Imagen que contiene cuarto&#10;&#10;Descripción generada automáticamente">
            <a:extLst>
              <a:ext uri="{FF2B5EF4-FFF2-40B4-BE49-F238E27FC236}">
                <a16:creationId xmlns:a16="http://schemas.microsoft.com/office/drawing/2014/main" id="{2013C0AF-F4FC-45DB-09A7-0F5BE8A9D07D}"/>
              </a:ext>
            </a:extLst>
          </p:cNvPr>
          <p:cNvPicPr>
            <a:picLocks noChangeAspect="1"/>
          </p:cNvPicPr>
          <p:nvPr/>
        </p:nvPicPr>
        <p:blipFill>
          <a:blip r:embed="rId5"/>
          <a:stretch>
            <a:fillRect/>
          </a:stretch>
        </p:blipFill>
        <p:spPr>
          <a:xfrm>
            <a:off x="5898672" y="4165410"/>
            <a:ext cx="2437780" cy="2071866"/>
          </a:xfrm>
          <a:prstGeom prst="rect">
            <a:avLst/>
          </a:prstGeom>
        </p:spPr>
      </p:pic>
    </p:spTree>
    <p:extLst>
      <p:ext uri="{BB962C8B-B14F-4D97-AF65-F5344CB8AC3E}">
        <p14:creationId xmlns:p14="http://schemas.microsoft.com/office/powerpoint/2010/main" val="407409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C90CABDA-764B-54DE-2B43-C546761F154A}"/>
              </a:ext>
            </a:extLst>
          </p:cNvPr>
          <p:cNvSpPr/>
          <p:nvPr/>
        </p:nvSpPr>
        <p:spPr>
          <a:xfrm>
            <a:off x="590308" y="1735282"/>
            <a:ext cx="8553692" cy="10587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a:extLst>
              <a:ext uri="{FF2B5EF4-FFF2-40B4-BE49-F238E27FC236}">
                <a16:creationId xmlns:a16="http://schemas.microsoft.com/office/drawing/2014/main" id="{79A1BCCD-B982-211B-DEFE-8CB5DF6D6605}"/>
              </a:ext>
            </a:extLst>
          </p:cNvPr>
          <p:cNvSpPr txBox="1"/>
          <p:nvPr/>
        </p:nvSpPr>
        <p:spPr>
          <a:xfrm>
            <a:off x="775438" y="1856102"/>
            <a:ext cx="7568463" cy="704232"/>
          </a:xfrm>
          <a:prstGeom prst="rect">
            <a:avLst/>
          </a:prstGeom>
          <a:noFill/>
        </p:spPr>
        <p:txBody>
          <a:bodyPr wrap="square" rtlCol="0">
            <a:spAutoFit/>
          </a:bodyPr>
          <a:lstStyle/>
          <a:p>
            <a:pPr lvl="0" algn="just">
              <a:lnSpc>
                <a:spcPct val="150000"/>
              </a:lnSpc>
              <a:spcBef>
                <a:spcPts val="400"/>
              </a:spcBef>
            </a:pP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Real Decreto Legislativo 8/2015 por el que se aprueba el Texto Refundido de la Ley General de la Seguridad Social. </a:t>
            </a: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12</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9" name="1 Título">
            <a:extLst>
              <a:ext uri="{FF2B5EF4-FFF2-40B4-BE49-F238E27FC236}">
                <a16:creationId xmlns:a16="http://schemas.microsoft.com/office/drawing/2014/main" id="{4ABFF61D-C79F-E63C-3242-2DB019565BBE}"/>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sp>
        <p:nvSpPr>
          <p:cNvPr id="12" name="Rectángulo 11">
            <a:extLst>
              <a:ext uri="{FF2B5EF4-FFF2-40B4-BE49-F238E27FC236}">
                <a16:creationId xmlns:a16="http://schemas.microsoft.com/office/drawing/2014/main" id="{02196B9D-20A6-350B-A262-1438511732C5}"/>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3" name="Imagen 12" descr="Imagen que contiene objeto, reloj, señal, dibujo&#10;&#10;Descripción generada automáticamente">
            <a:extLst>
              <a:ext uri="{FF2B5EF4-FFF2-40B4-BE49-F238E27FC236}">
                <a16:creationId xmlns:a16="http://schemas.microsoft.com/office/drawing/2014/main" id="{6D28C6F3-163E-D950-3E08-108C598A606F}"/>
              </a:ext>
            </a:extLst>
          </p:cNvPr>
          <p:cNvPicPr>
            <a:picLocks noChangeAspect="1"/>
          </p:cNvPicPr>
          <p:nvPr/>
        </p:nvPicPr>
        <p:blipFill>
          <a:blip r:embed="rId4"/>
          <a:stretch>
            <a:fillRect/>
          </a:stretch>
        </p:blipFill>
        <p:spPr>
          <a:xfrm>
            <a:off x="476371" y="313954"/>
            <a:ext cx="1196565" cy="266349"/>
          </a:xfrm>
          <a:prstGeom prst="rect">
            <a:avLst/>
          </a:prstGeom>
        </p:spPr>
      </p:pic>
      <p:sp>
        <p:nvSpPr>
          <p:cNvPr id="28" name="CuadroTexto 27">
            <a:extLst>
              <a:ext uri="{FF2B5EF4-FFF2-40B4-BE49-F238E27FC236}">
                <a16:creationId xmlns:a16="http://schemas.microsoft.com/office/drawing/2014/main" id="{92F73598-4E1F-BB0E-C05F-CD3C20335D7E}"/>
              </a:ext>
            </a:extLst>
          </p:cNvPr>
          <p:cNvSpPr txBox="1"/>
          <p:nvPr/>
        </p:nvSpPr>
        <p:spPr>
          <a:xfrm>
            <a:off x="775439" y="3164202"/>
            <a:ext cx="7568462" cy="1349408"/>
          </a:xfrm>
          <a:prstGeom prst="rect">
            <a:avLst/>
          </a:prstGeom>
          <a:noFill/>
        </p:spPr>
        <p:txBody>
          <a:bodyPr wrap="square" rtlCol="0">
            <a:spAutoFit/>
          </a:bodyPr>
          <a:lstStyle/>
          <a:p>
            <a:pPr lvl="0" algn="just">
              <a:lnSpc>
                <a:spcPct val="150000"/>
              </a:lnSpc>
              <a:spcBef>
                <a:spcPts val="400"/>
              </a:spcBef>
            </a:pP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Ley 12/2022</a:t>
            </a: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de 30 de junio, de </a:t>
            </a: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regulación para el impulso de los planes de pensiones de empleo</a:t>
            </a: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por la que se modifica el texto refundido de la Ley de Regulación de los Planes y Fondos de Pensiones, aprobado por Real Decreto Legislativo 1/2002, de 29 de noviembre. </a:t>
            </a:r>
            <a:endParaRPr lang="es-ES"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4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F0916-BF76-7275-C805-8BADCAD3622A}"/>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55A5EFC6-7EE9-7D7E-5D0C-88531B83A52D}"/>
              </a:ext>
            </a:extLst>
          </p:cNvPr>
          <p:cNvSpPr/>
          <p:nvPr/>
        </p:nvSpPr>
        <p:spPr>
          <a:xfrm>
            <a:off x="775438" y="1954488"/>
            <a:ext cx="8368562" cy="13094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6" name="CuadroTexto 5">
            <a:extLst>
              <a:ext uri="{FF2B5EF4-FFF2-40B4-BE49-F238E27FC236}">
                <a16:creationId xmlns:a16="http://schemas.microsoft.com/office/drawing/2014/main" id="{3BE58C78-46EC-3D77-19B4-58753BE433D4}"/>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7" name="Título 6">
            <a:extLst>
              <a:ext uri="{FF2B5EF4-FFF2-40B4-BE49-F238E27FC236}">
                <a16:creationId xmlns:a16="http://schemas.microsoft.com/office/drawing/2014/main" id="{77FE36C2-59C1-2A8F-3B84-4E08DDF82808}"/>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Reducciones de cuotas de las contribuciones empresariales a los planes de empleo por contingencias comunes</a:t>
            </a:r>
            <a:endParaRPr lang="es-E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Marcador de número de diapositiva 10">
            <a:extLst>
              <a:ext uri="{FF2B5EF4-FFF2-40B4-BE49-F238E27FC236}">
                <a16:creationId xmlns:a16="http://schemas.microsoft.com/office/drawing/2014/main" id="{E0C1E01F-B1EB-5FC5-3109-5861FF5FDC2B}"/>
              </a:ext>
            </a:extLst>
          </p:cNvPr>
          <p:cNvSpPr>
            <a:spLocks noGrp="1"/>
          </p:cNvSpPr>
          <p:nvPr>
            <p:ph type="sldNum" sz="quarter" idx="12"/>
          </p:nvPr>
        </p:nvSpPr>
        <p:spPr/>
        <p:txBody>
          <a:bodyPr/>
          <a:lstStyle/>
          <a:p>
            <a:fld id="{403E1DB0-D142-6D44-86D4-ACFD77BD1919}" type="slidenum">
              <a:rPr lang="es-ES" smtClean="0"/>
              <a:pPr/>
              <a:t>13</a:t>
            </a:fld>
            <a:endParaRPr lang="es-ES"/>
          </a:p>
        </p:txBody>
      </p:sp>
      <p:pic>
        <p:nvPicPr>
          <p:cNvPr id="10" name="Picture 17">
            <a:extLst>
              <a:ext uri="{FF2B5EF4-FFF2-40B4-BE49-F238E27FC236}">
                <a16:creationId xmlns:a16="http://schemas.microsoft.com/office/drawing/2014/main" id="{AF15FE2D-31DD-59BE-82E0-EE0D0A6CCED0}"/>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Título 6">
            <a:extLst>
              <a:ext uri="{FF2B5EF4-FFF2-40B4-BE49-F238E27FC236}">
                <a16:creationId xmlns:a16="http://schemas.microsoft.com/office/drawing/2014/main" id="{9C4F9A23-E2B4-B448-BF28-B24165A5C30F}"/>
              </a:ext>
            </a:extLst>
          </p:cNvPr>
          <p:cNvSpPr>
            <a:spLocks noGrp="1"/>
          </p:cNvSpPr>
          <p:nvPr>
            <p:ph idx="1"/>
          </p:nvPr>
        </p:nvSpPr>
        <p:spPr>
          <a:xfrm>
            <a:off x="1074653" y="2031878"/>
            <a:ext cx="7492658" cy="4358489"/>
          </a:xfrm>
        </p:spPr>
        <p:txBody>
          <a:bodyPr>
            <a:normAutofit fontScale="25000" lnSpcReduction="20000"/>
          </a:bodyPr>
          <a:lstStyle/>
          <a:p>
            <a:pPr marL="0" indent="0" algn="just">
              <a:lnSpc>
                <a:spcPct val="170000"/>
              </a:lnSpc>
              <a:buNone/>
            </a:pPr>
            <a:r>
              <a:rPr lang="es-ES" sz="44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Cuatro. Con efectos de 1 de enero de 2023, se añade una nueva disposición adicional cuadragésima séptima, con la siguiente redacción:</a:t>
            </a:r>
          </a:p>
          <a:p>
            <a:pPr marL="0" indent="0" algn="just">
              <a:lnSpc>
                <a:spcPct val="170000"/>
              </a:lnSpc>
              <a:buNone/>
            </a:pPr>
            <a:r>
              <a:rPr lang="es-ES" sz="44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«Disposición adicional cuadragésima séptima. Reducciones de cuotas de las contribuciones empresariales a los planes de empleo.</a:t>
            </a:r>
          </a:p>
          <a:p>
            <a:pPr marL="0" indent="0" algn="just">
              <a:lnSpc>
                <a:spcPct val="170000"/>
              </a:lnSpc>
              <a:buNone/>
            </a:pPr>
            <a:endPar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266700" indent="-266700" algn="just">
              <a:lnSpc>
                <a:spcPct val="170000"/>
              </a:lnSpc>
              <a:spcAft>
                <a:spcPts val="1200"/>
              </a:spcAft>
              <a:buFont typeface="+mj-lt"/>
              <a:buAutoNum type="arabicPeriod"/>
            </a:pP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Por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las contribuciones empresariales satisfechas mensualmente a los planes de pensiones, en su modalidad de sistema de empleo</a:t>
            </a: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en el marco del texto refundido de la Ley de Regulación de Planes y Fondos de Pensiones, y a los instrumentos de modalidad de empleo propios de previsión social establecidos por la legislación de las Comunidades Autónomas con competencia exclusiva en materia de mutualidades no integradas en la Seguridad Social, las empresas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tendrán derecho a una reducción de las cuotas empresariales a la Seguridad Social por contingencias comunes, </a:t>
            </a: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exclusivamente por el incremento en la cuota que derive directamente de la aportación empresarial al plan de pensiones en los términos dispuestos en el párrafo siguiente.</a:t>
            </a:r>
          </a:p>
          <a:p>
            <a:pPr marL="266700" lvl="1" indent="0" algn="just">
              <a:lnSpc>
                <a:spcPct val="170000"/>
              </a:lnSpc>
              <a:buNone/>
            </a:pP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El importe máximo de estas contribuciones a las que se aplicará una reducción del cien por ciento es el que resulte de multiplicar por trece la cuota resultante de aplicar a la base mínima diaria de cotización del grupo 8 del Régimen General de la Seguridad Social para contingencias comunes, el tipo general de cotización a cargo de la empresa para la cobertura de dichas contingencias.</a:t>
            </a:r>
          </a:p>
          <a:p>
            <a:pPr marL="914400" indent="-914400" algn="l">
              <a:buFont typeface="+mj-lt"/>
              <a:buAutoNum type="alphaLcParenR"/>
            </a:pPr>
            <a:endParaRPr lang="es-ES" sz="4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dirty="0">
              <a:solidFill>
                <a:schemeClr val="bg1">
                  <a:lumMod val="50000"/>
                </a:schemeClr>
              </a:solidFill>
            </a:endParaRPr>
          </a:p>
        </p:txBody>
      </p:sp>
      <p:sp>
        <p:nvSpPr>
          <p:cNvPr id="5" name="Rectángulo 4">
            <a:extLst>
              <a:ext uri="{FF2B5EF4-FFF2-40B4-BE49-F238E27FC236}">
                <a16:creationId xmlns:a16="http://schemas.microsoft.com/office/drawing/2014/main" id="{1351C086-F93B-322B-F790-14966DA04637}"/>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8" name="Imagen 7" descr="Imagen que contiene objeto, reloj, señal, dibujo&#10;&#10;Descripción generada automáticamente">
            <a:extLst>
              <a:ext uri="{FF2B5EF4-FFF2-40B4-BE49-F238E27FC236}">
                <a16:creationId xmlns:a16="http://schemas.microsoft.com/office/drawing/2014/main" id="{B9CCCFA0-4480-05C3-DA95-19683C22DAB0}"/>
              </a:ext>
            </a:extLst>
          </p:cNvPr>
          <p:cNvPicPr>
            <a:picLocks noChangeAspect="1"/>
          </p:cNvPicPr>
          <p:nvPr/>
        </p:nvPicPr>
        <p:blipFill>
          <a:blip r:embed="rId4"/>
          <a:stretch>
            <a:fillRect/>
          </a:stretch>
        </p:blipFill>
        <p:spPr>
          <a:xfrm>
            <a:off x="476371" y="313954"/>
            <a:ext cx="1196565" cy="266349"/>
          </a:xfrm>
          <a:prstGeom prst="rect">
            <a:avLst/>
          </a:prstGeom>
        </p:spPr>
      </p:pic>
      <p:sp>
        <p:nvSpPr>
          <p:cNvPr id="4" name="1 Título">
            <a:extLst>
              <a:ext uri="{FF2B5EF4-FFF2-40B4-BE49-F238E27FC236}">
                <a16:creationId xmlns:a16="http://schemas.microsoft.com/office/drawing/2014/main" id="{DA65979E-CCB5-8FBA-4F87-7D23F9C81F7F}"/>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spTree>
    <p:extLst>
      <p:ext uri="{BB962C8B-B14F-4D97-AF65-F5344CB8AC3E}">
        <p14:creationId xmlns:p14="http://schemas.microsoft.com/office/powerpoint/2010/main" val="145673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E4054-0D4F-D4A7-4EC7-C2E69449979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D8F2A9B3-C680-6437-4AA7-23E2B6052123}"/>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49760EF9-9525-DC25-40AE-BD791CAC9411}"/>
              </a:ext>
            </a:extLst>
          </p:cNvPr>
          <p:cNvSpPr>
            <a:spLocks noGrp="1"/>
          </p:cNvSpPr>
          <p:nvPr>
            <p:ph type="sldNum" sz="quarter" idx="12"/>
          </p:nvPr>
        </p:nvSpPr>
        <p:spPr/>
        <p:txBody>
          <a:bodyPr/>
          <a:lstStyle/>
          <a:p>
            <a:fld id="{403E1DB0-D142-6D44-86D4-ACFD77BD1919}" type="slidenum">
              <a:rPr lang="es-ES" smtClean="0"/>
              <a:pPr/>
              <a:t>14</a:t>
            </a:fld>
            <a:endParaRPr lang="es-ES"/>
          </a:p>
        </p:txBody>
      </p:sp>
      <p:pic>
        <p:nvPicPr>
          <p:cNvPr id="10" name="Picture 17">
            <a:extLst>
              <a:ext uri="{FF2B5EF4-FFF2-40B4-BE49-F238E27FC236}">
                <a16:creationId xmlns:a16="http://schemas.microsoft.com/office/drawing/2014/main" id="{7C8688B4-A06B-4122-841D-766D8672B1EF}"/>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Título 6">
            <a:extLst>
              <a:ext uri="{FF2B5EF4-FFF2-40B4-BE49-F238E27FC236}">
                <a16:creationId xmlns:a16="http://schemas.microsoft.com/office/drawing/2014/main" id="{18BFE09E-6E2B-0D8F-5407-EC9CFFD9F3E7}"/>
              </a:ext>
            </a:extLst>
          </p:cNvPr>
          <p:cNvSpPr>
            <a:spLocks noGrp="1"/>
          </p:cNvSpPr>
          <p:nvPr>
            <p:ph idx="1"/>
          </p:nvPr>
        </p:nvSpPr>
        <p:spPr>
          <a:xfrm>
            <a:off x="1074653" y="2031878"/>
            <a:ext cx="7492658" cy="4358489"/>
          </a:xfrm>
        </p:spPr>
        <p:txBody>
          <a:bodyPr>
            <a:normAutofit fontScale="25000" lnSpcReduction="20000"/>
          </a:bodyPr>
          <a:lstStyle/>
          <a:p>
            <a:pPr marL="266700" indent="-266700" algn="just">
              <a:lnSpc>
                <a:spcPct val="170000"/>
              </a:lnSpc>
              <a:spcAft>
                <a:spcPts val="1200"/>
              </a:spcAft>
              <a:buFont typeface="+mj-lt"/>
              <a:buAutoNum type="arabicPeriod" startAt="2"/>
            </a:pP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Estas reducciones de cuotas se aplicarán por la Tesorería General de la Seguridad Social a instancia de la empresa, previa comunicación de la identificación de las personas trabajadoras, periodo de liquidación e importe de las contribuciones empresariales efectivamente realizadas.</a:t>
            </a:r>
          </a:p>
          <a:p>
            <a:pPr marL="266700" indent="-266700" algn="just">
              <a:lnSpc>
                <a:spcPct val="170000"/>
              </a:lnSpc>
              <a:spcAft>
                <a:spcPts val="1200"/>
              </a:spcAft>
              <a:buNone/>
            </a:pP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Para que la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reducción de cuotas resulte de aplicación </a:t>
            </a: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estas comunicaciones se deberán presentar, de conformidad con lo establecido en el artículo 147.3,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antes de solicitarse el cálculo de la liquidación de cuotas correspondiente.</a:t>
            </a:r>
          </a:p>
          <a:p>
            <a:pPr marL="266700" indent="-266700" algn="just">
              <a:lnSpc>
                <a:spcPct val="170000"/>
              </a:lnSpc>
              <a:spcAft>
                <a:spcPts val="1200"/>
              </a:spcAft>
              <a:buNone/>
            </a:pP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Las referidas comunicaciones se deberán realizar mediante la transmisión de los datos que establezca la Tesorería General de la Seguridad Social, a través del Sistema de remisión electrónica de datos en el ámbito de la Seguridad Social (Sistema RED), regulado en la Orden ESS/484/2013, de 26 de marzo.</a:t>
            </a:r>
          </a:p>
          <a:p>
            <a:pPr marL="266700" indent="-266700" algn="just">
              <a:lnSpc>
                <a:spcPct val="170000"/>
              </a:lnSpc>
              <a:spcAft>
                <a:spcPts val="1200"/>
              </a:spcAft>
              <a:buFont typeface="+mj-lt"/>
              <a:buAutoNum type="arabicPeriod" startAt="3"/>
            </a:pP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Para la obtención de estas reducciones de cuotas la empresa deberá de encontrarse al corriente de pago en las cuotas de la Seguridad Social </a:t>
            </a:r>
            <a:r>
              <a:rPr lang="es-ES" sz="40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en los términos establecidos en el artículo 20, con excepción de lo indicado en su apartado 1.»</a:t>
            </a:r>
          </a:p>
          <a:p>
            <a:pPr marL="914400" indent="-914400" algn="l">
              <a:buFont typeface="+mj-lt"/>
              <a:buAutoNum type="alphaLcParenR"/>
            </a:pPr>
            <a:endParaRPr lang="es-ES" sz="4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dirty="0">
              <a:solidFill>
                <a:schemeClr val="bg1">
                  <a:lumMod val="50000"/>
                </a:schemeClr>
              </a:solidFill>
            </a:endParaRPr>
          </a:p>
        </p:txBody>
      </p:sp>
      <p:sp>
        <p:nvSpPr>
          <p:cNvPr id="5" name="Rectángulo 4">
            <a:extLst>
              <a:ext uri="{FF2B5EF4-FFF2-40B4-BE49-F238E27FC236}">
                <a16:creationId xmlns:a16="http://schemas.microsoft.com/office/drawing/2014/main" id="{E2336614-A74F-97B5-7102-6E009675EC46}"/>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8" name="Imagen 7" descr="Imagen que contiene objeto, reloj, señal, dibujo&#10;&#10;Descripción generada automáticamente">
            <a:extLst>
              <a:ext uri="{FF2B5EF4-FFF2-40B4-BE49-F238E27FC236}">
                <a16:creationId xmlns:a16="http://schemas.microsoft.com/office/drawing/2014/main" id="{ACCD98D7-5DDE-1295-D4C7-BA449A5C4381}"/>
              </a:ext>
            </a:extLst>
          </p:cNvPr>
          <p:cNvPicPr>
            <a:picLocks noChangeAspect="1"/>
          </p:cNvPicPr>
          <p:nvPr/>
        </p:nvPicPr>
        <p:blipFill>
          <a:blip r:embed="rId4"/>
          <a:stretch>
            <a:fillRect/>
          </a:stretch>
        </p:blipFill>
        <p:spPr>
          <a:xfrm>
            <a:off x="476371" y="313954"/>
            <a:ext cx="1196565" cy="266349"/>
          </a:xfrm>
          <a:prstGeom prst="rect">
            <a:avLst/>
          </a:prstGeom>
        </p:spPr>
      </p:pic>
      <p:sp>
        <p:nvSpPr>
          <p:cNvPr id="4" name="1 Título">
            <a:extLst>
              <a:ext uri="{FF2B5EF4-FFF2-40B4-BE49-F238E27FC236}">
                <a16:creationId xmlns:a16="http://schemas.microsoft.com/office/drawing/2014/main" id="{51A3E8EF-A12E-A5F9-1C66-5E7F825B5303}"/>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sp>
        <p:nvSpPr>
          <p:cNvPr id="17" name="Título 6">
            <a:extLst>
              <a:ext uri="{FF2B5EF4-FFF2-40B4-BE49-F238E27FC236}">
                <a16:creationId xmlns:a16="http://schemas.microsoft.com/office/drawing/2014/main" id="{AE2A168D-0C20-6123-6A45-8D83F081D10A}"/>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Reducciones de cuotas de las contribuciones empresariales a los planes de empleo por contingencias comunes</a:t>
            </a:r>
            <a:endParaRPr lang="es-ES"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833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8CD89-9A98-CF79-832D-4370F84A17C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C033754E-C4FE-207E-7EFA-45F08088B686}"/>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944A4E02-FF2F-2D54-F8B0-BCB78D803FE3}"/>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7DF43157-8479-37A0-EEE9-EF0EC0DD9EB5}"/>
              </a:ext>
            </a:extLst>
          </p:cNvPr>
          <p:cNvSpPr>
            <a:spLocks noGrp="1"/>
          </p:cNvSpPr>
          <p:nvPr>
            <p:ph type="sldNum" sz="quarter" idx="12"/>
          </p:nvPr>
        </p:nvSpPr>
        <p:spPr/>
        <p:txBody>
          <a:bodyPr/>
          <a:lstStyle/>
          <a:p>
            <a:fld id="{403E1DB0-D142-6D44-86D4-ACFD77BD1919}" type="slidenum">
              <a:rPr lang="es-ES" smtClean="0"/>
              <a:pPr/>
              <a:t>15</a:t>
            </a:fld>
            <a:endParaRPr lang="es-ES" dirty="0"/>
          </a:p>
        </p:txBody>
      </p:sp>
      <p:pic>
        <p:nvPicPr>
          <p:cNvPr id="10" name="Picture 17">
            <a:extLst>
              <a:ext uri="{FF2B5EF4-FFF2-40B4-BE49-F238E27FC236}">
                <a16:creationId xmlns:a16="http://schemas.microsoft.com/office/drawing/2014/main" id="{29440212-983C-50F4-A3FE-C90199CD351F}"/>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CA7D5789-8DC6-37F6-B009-323CD2EFDB8B}"/>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Reducciones de cuotas de las contribuciones empresariales a los planes de empleo por contingencias comunes</a:t>
            </a:r>
          </a:p>
        </p:txBody>
      </p:sp>
      <p:sp>
        <p:nvSpPr>
          <p:cNvPr id="9" name="Rectángulo 8">
            <a:extLst>
              <a:ext uri="{FF2B5EF4-FFF2-40B4-BE49-F238E27FC236}">
                <a16:creationId xmlns:a16="http://schemas.microsoft.com/office/drawing/2014/main" id="{9FF140B1-2905-05F1-EF85-67A0B27AEF15}"/>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51EC5764-E65B-3724-118C-134D929340E1}"/>
              </a:ext>
            </a:extLst>
          </p:cNvPr>
          <p:cNvPicPr>
            <a:picLocks noChangeAspect="1"/>
          </p:cNvPicPr>
          <p:nvPr/>
        </p:nvPicPr>
        <p:blipFill>
          <a:blip r:embed="rId4"/>
          <a:stretch>
            <a:fillRect/>
          </a:stretch>
        </p:blipFill>
        <p:spPr>
          <a:xfrm>
            <a:off x="476371" y="313954"/>
            <a:ext cx="1196565" cy="266349"/>
          </a:xfrm>
          <a:prstGeom prst="rect">
            <a:avLst/>
          </a:prstGeom>
        </p:spPr>
      </p:pic>
      <p:sp>
        <p:nvSpPr>
          <p:cNvPr id="16" name="Rectángulo 15">
            <a:extLst>
              <a:ext uri="{FF2B5EF4-FFF2-40B4-BE49-F238E27FC236}">
                <a16:creationId xmlns:a16="http://schemas.microsoft.com/office/drawing/2014/main" id="{D1009670-7027-6D26-4FF6-6D85819DA0C1}"/>
              </a:ext>
            </a:extLst>
          </p:cNvPr>
          <p:cNvSpPr/>
          <p:nvPr/>
        </p:nvSpPr>
        <p:spPr>
          <a:xfrm>
            <a:off x="872836" y="1951182"/>
            <a:ext cx="8271164" cy="5777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Título 6">
            <a:extLst>
              <a:ext uri="{FF2B5EF4-FFF2-40B4-BE49-F238E27FC236}">
                <a16:creationId xmlns:a16="http://schemas.microsoft.com/office/drawing/2014/main" id="{92827D7D-3D11-CB96-1FE1-BFB5D35594D0}"/>
              </a:ext>
            </a:extLst>
          </p:cNvPr>
          <p:cNvSpPr txBox="1">
            <a:spLocks/>
          </p:cNvSpPr>
          <p:nvPr/>
        </p:nvSpPr>
        <p:spPr>
          <a:xfrm>
            <a:off x="872836" y="2088258"/>
            <a:ext cx="8043377" cy="3036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Reducción de la cuota empresarial a la Seguridad Social por contingencias Comunes.</a:t>
            </a:r>
          </a:p>
        </p:txBody>
      </p:sp>
      <p:sp>
        <p:nvSpPr>
          <p:cNvPr id="2" name="1 Título">
            <a:extLst>
              <a:ext uri="{FF2B5EF4-FFF2-40B4-BE49-F238E27FC236}">
                <a16:creationId xmlns:a16="http://schemas.microsoft.com/office/drawing/2014/main" id="{247F86AD-F372-D1B7-A90B-BE12B6D6082C}"/>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sp>
        <p:nvSpPr>
          <p:cNvPr id="3" name="Rectángulo 2">
            <a:extLst>
              <a:ext uri="{FF2B5EF4-FFF2-40B4-BE49-F238E27FC236}">
                <a16:creationId xmlns:a16="http://schemas.microsoft.com/office/drawing/2014/main" id="{DBD0CCDC-25F9-4A20-1E57-BB218FAADC98}"/>
              </a:ext>
            </a:extLst>
          </p:cNvPr>
          <p:cNvSpPr/>
          <p:nvPr/>
        </p:nvSpPr>
        <p:spPr>
          <a:xfrm>
            <a:off x="3962400" y="2852526"/>
            <a:ext cx="5181598" cy="32656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5" name="Rectángulo 4">
            <a:extLst>
              <a:ext uri="{FF2B5EF4-FFF2-40B4-BE49-F238E27FC236}">
                <a16:creationId xmlns:a16="http://schemas.microsoft.com/office/drawing/2014/main" id="{2DF2C370-4F01-790A-4824-F1AC68791BBC}"/>
              </a:ext>
            </a:extLst>
          </p:cNvPr>
          <p:cNvSpPr/>
          <p:nvPr/>
        </p:nvSpPr>
        <p:spPr>
          <a:xfrm>
            <a:off x="872836" y="2852526"/>
            <a:ext cx="2746664" cy="32656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8" name="Título 6">
            <a:extLst>
              <a:ext uri="{FF2B5EF4-FFF2-40B4-BE49-F238E27FC236}">
                <a16:creationId xmlns:a16="http://schemas.microsoft.com/office/drawing/2014/main" id="{3D4F6252-60A0-9FF7-DBD6-E972996A8401}"/>
              </a:ext>
            </a:extLst>
          </p:cNvPr>
          <p:cNvSpPr txBox="1">
            <a:spLocks/>
          </p:cNvSpPr>
          <p:nvPr/>
        </p:nvSpPr>
        <p:spPr>
          <a:xfrm>
            <a:off x="1028699" y="2959779"/>
            <a:ext cx="2691273" cy="29711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170000"/>
              </a:lnSpc>
              <a:buNone/>
            </a:pPr>
            <a:r>
              <a:rPr lang="es-ES" sz="11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Ejemplo: </a:t>
            </a:r>
          </a:p>
          <a:p>
            <a:pPr marL="0" lvl="1" indent="0">
              <a:lnSpc>
                <a:spcPct val="170000"/>
              </a:lnSpc>
              <a:buNone/>
            </a:pPr>
            <a:r>
              <a:rPr lang="es-ES" sz="11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Oficial de 1º </a:t>
            </a:r>
          </a:p>
          <a:p>
            <a:pPr marL="0" lvl="1" indent="0">
              <a:lnSpc>
                <a:spcPct val="170000"/>
              </a:lnSpc>
              <a:buNone/>
            </a:pPr>
            <a:r>
              <a:rPr lang="es-ES" sz="11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Aportación Plan Pensión mensual 21,79</a:t>
            </a:r>
          </a:p>
          <a:p>
            <a:pPr marL="0" lvl="1" indent="0">
              <a:lnSpc>
                <a:spcPct val="170000"/>
              </a:lnSpc>
              <a:buNone/>
            </a:pPr>
            <a:endPar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lnSpc>
                <a:spcPct val="170000"/>
              </a:lnSpc>
              <a:buNone/>
            </a:pPr>
            <a:r>
              <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Base </a:t>
            </a:r>
            <a:r>
              <a:rPr lang="es-ES" sz="11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Cotizacion</a:t>
            </a:r>
            <a:r>
              <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21,79</a:t>
            </a:r>
          </a:p>
          <a:p>
            <a:pPr marL="0" lvl="1" indent="0">
              <a:lnSpc>
                <a:spcPct val="170000"/>
              </a:lnSpc>
              <a:buNone/>
            </a:pPr>
            <a:r>
              <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Tipo de </a:t>
            </a:r>
            <a:r>
              <a:rPr lang="es-ES" sz="11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Cotizacion</a:t>
            </a:r>
            <a:r>
              <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Empresarial por Contingencias Comunes: 23,60%</a:t>
            </a:r>
          </a:p>
          <a:p>
            <a:pPr marL="0" lvl="1" indent="0">
              <a:lnSpc>
                <a:spcPct val="170000"/>
              </a:lnSpc>
              <a:buNone/>
            </a:pPr>
            <a:r>
              <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Reducción 100%: 5,14</a:t>
            </a:r>
            <a:endParaRPr lang="es-ES" sz="1100" dirty="0">
              <a:solidFill>
                <a:schemeClr val="bg1">
                  <a:lumMod val="50000"/>
                </a:schemeClr>
              </a:solidFill>
            </a:endParaRPr>
          </a:p>
        </p:txBody>
      </p:sp>
      <p:sp>
        <p:nvSpPr>
          <p:cNvPr id="7" name="Título 6">
            <a:extLst>
              <a:ext uri="{FF2B5EF4-FFF2-40B4-BE49-F238E27FC236}">
                <a16:creationId xmlns:a16="http://schemas.microsoft.com/office/drawing/2014/main" id="{E9ACAF92-D435-19FA-0EE9-B42CECACFEDF}"/>
              </a:ext>
            </a:extLst>
          </p:cNvPr>
          <p:cNvSpPr txBox="1">
            <a:spLocks/>
          </p:cNvSpPr>
          <p:nvPr/>
        </p:nvSpPr>
        <p:spPr>
          <a:xfrm>
            <a:off x="4214464" y="2991918"/>
            <a:ext cx="4243736" cy="29389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70000"/>
              </a:lnSpc>
              <a:buNone/>
            </a:pPr>
            <a:r>
              <a:rPr lang="es-ES" sz="11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Importe máximo </a:t>
            </a:r>
            <a:r>
              <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 estas contribuciones a las que se aplicará una reducción del 100% es el que resulte de multiplicar por trece la cuota resultante de aplicar a la base mínima diaria de cotización del grupo 8 del régimen de seguridad social por contingencias comunes, el tipo general a cargo de la empresa para la cobertura de dichas contingencias. </a:t>
            </a:r>
          </a:p>
          <a:p>
            <a:pPr marL="0" lvl="1" indent="0" algn="just">
              <a:lnSpc>
                <a:spcPct val="170000"/>
              </a:lnSpc>
              <a:buNone/>
            </a:pPr>
            <a:endPar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lgn="just">
              <a:lnSpc>
                <a:spcPct val="170000"/>
              </a:lnSpc>
              <a:buNone/>
            </a:pPr>
            <a:r>
              <a:rPr lang="es-ES" sz="11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Base Mínima Diaria GT08: 42€ X 13 = 546€ X 23,6%= 128,85€</a:t>
            </a:r>
            <a:endParaRPr lang="es-ES" sz="1100" dirty="0">
              <a:solidFill>
                <a:schemeClr val="bg1">
                  <a:lumMod val="50000"/>
                </a:schemeClr>
              </a:solidFill>
            </a:endParaRPr>
          </a:p>
        </p:txBody>
      </p:sp>
    </p:spTree>
    <p:extLst>
      <p:ext uri="{BB962C8B-B14F-4D97-AF65-F5344CB8AC3E}">
        <p14:creationId xmlns:p14="http://schemas.microsoft.com/office/powerpoint/2010/main" val="322469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4C1D-2014-5D64-7622-A121472834C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F300E310-033F-C2C0-693C-CFA50EEF5A37}"/>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8A2F68B6-E2DF-4A9A-92B1-0F3977948610}"/>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09538C5B-CC5E-2690-2A81-94A8BB98FB88}"/>
              </a:ext>
            </a:extLst>
          </p:cNvPr>
          <p:cNvSpPr>
            <a:spLocks noGrp="1"/>
          </p:cNvSpPr>
          <p:nvPr>
            <p:ph type="sldNum" sz="quarter" idx="12"/>
          </p:nvPr>
        </p:nvSpPr>
        <p:spPr/>
        <p:txBody>
          <a:bodyPr/>
          <a:lstStyle/>
          <a:p>
            <a:fld id="{403E1DB0-D142-6D44-86D4-ACFD77BD1919}" type="slidenum">
              <a:rPr lang="es-ES" smtClean="0"/>
              <a:pPr/>
              <a:t>16</a:t>
            </a:fld>
            <a:endParaRPr lang="es-ES" dirty="0"/>
          </a:p>
        </p:txBody>
      </p:sp>
      <p:pic>
        <p:nvPicPr>
          <p:cNvPr id="10" name="Picture 17">
            <a:extLst>
              <a:ext uri="{FF2B5EF4-FFF2-40B4-BE49-F238E27FC236}">
                <a16:creationId xmlns:a16="http://schemas.microsoft.com/office/drawing/2014/main" id="{3933E474-F0F7-A7E8-0E34-BF60E3A13F50}"/>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9" name="Rectángulo 8">
            <a:extLst>
              <a:ext uri="{FF2B5EF4-FFF2-40B4-BE49-F238E27FC236}">
                <a16:creationId xmlns:a16="http://schemas.microsoft.com/office/drawing/2014/main" id="{CC5BCCD0-33AB-7B91-ED93-BD46761EF868}"/>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3E418F30-B5E6-0FC8-B1B9-D1A9BDF843DD}"/>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4ECEA18E-2F57-A823-D701-7C8B582713CF}"/>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pic>
        <p:nvPicPr>
          <p:cNvPr id="13" name="Imagen 12">
            <a:extLst>
              <a:ext uri="{FF2B5EF4-FFF2-40B4-BE49-F238E27FC236}">
                <a16:creationId xmlns:a16="http://schemas.microsoft.com/office/drawing/2014/main" id="{17B519F8-70C1-81EC-AED0-94F352F37FE2}"/>
              </a:ext>
            </a:extLst>
          </p:cNvPr>
          <p:cNvPicPr>
            <a:picLocks noChangeAspect="1"/>
          </p:cNvPicPr>
          <p:nvPr/>
        </p:nvPicPr>
        <p:blipFill>
          <a:blip r:embed="rId5"/>
          <a:stretch>
            <a:fillRect/>
          </a:stretch>
        </p:blipFill>
        <p:spPr>
          <a:xfrm>
            <a:off x="961534" y="1586687"/>
            <a:ext cx="7108986" cy="3627504"/>
          </a:xfrm>
          <a:prstGeom prst="rect">
            <a:avLst/>
          </a:prstGeom>
        </p:spPr>
      </p:pic>
    </p:spTree>
    <p:extLst>
      <p:ext uri="{BB962C8B-B14F-4D97-AF65-F5344CB8AC3E}">
        <p14:creationId xmlns:p14="http://schemas.microsoft.com/office/powerpoint/2010/main" val="343762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28934-1402-688A-340C-EBEBB3D275E7}"/>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3D7DD3A1-6375-979E-79F8-951BEB428BAF}"/>
              </a:ext>
            </a:extLst>
          </p:cNvPr>
          <p:cNvSpPr/>
          <p:nvPr/>
        </p:nvSpPr>
        <p:spPr>
          <a:xfrm>
            <a:off x="775438" y="3996011"/>
            <a:ext cx="2412262" cy="1158256"/>
          </a:xfrm>
          <a:prstGeom prst="rect">
            <a:avLst/>
          </a:prstGeom>
          <a:noFill/>
          <a:ln w="38100">
            <a:solidFill>
              <a:srgbClr val="78D6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4" name="Rectángulo 3">
            <a:extLst>
              <a:ext uri="{FF2B5EF4-FFF2-40B4-BE49-F238E27FC236}">
                <a16:creationId xmlns:a16="http://schemas.microsoft.com/office/drawing/2014/main" id="{B6E12801-0762-D5A7-9849-0864C520A77E}"/>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001C81E8-869C-5DAE-1CBC-F41E0F6D3995}"/>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2206D52E-1F50-51CF-5BC1-517C4B3F2C69}"/>
              </a:ext>
            </a:extLst>
          </p:cNvPr>
          <p:cNvSpPr>
            <a:spLocks noGrp="1"/>
          </p:cNvSpPr>
          <p:nvPr>
            <p:ph type="sldNum" sz="quarter" idx="12"/>
          </p:nvPr>
        </p:nvSpPr>
        <p:spPr/>
        <p:txBody>
          <a:bodyPr/>
          <a:lstStyle/>
          <a:p>
            <a:fld id="{403E1DB0-D142-6D44-86D4-ACFD77BD1919}" type="slidenum">
              <a:rPr lang="es-ES" smtClean="0"/>
              <a:pPr/>
              <a:t>17</a:t>
            </a:fld>
            <a:endParaRPr lang="es-ES" dirty="0"/>
          </a:p>
        </p:txBody>
      </p:sp>
      <p:pic>
        <p:nvPicPr>
          <p:cNvPr id="10" name="Picture 17">
            <a:extLst>
              <a:ext uri="{FF2B5EF4-FFF2-40B4-BE49-F238E27FC236}">
                <a16:creationId xmlns:a16="http://schemas.microsoft.com/office/drawing/2014/main" id="{C19A0AC9-6591-9437-6A04-A0AE9950EBD9}"/>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94DBB9E5-080B-805F-109A-EA06EBEC7C64}"/>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SISTEMA RED. ANOTACION PERIODOS SITUACION ADICIONALES AFILIACION ( Plan de Pensiones)</a:t>
            </a:r>
          </a:p>
        </p:txBody>
      </p:sp>
      <p:sp>
        <p:nvSpPr>
          <p:cNvPr id="9" name="Rectángulo 8">
            <a:extLst>
              <a:ext uri="{FF2B5EF4-FFF2-40B4-BE49-F238E27FC236}">
                <a16:creationId xmlns:a16="http://schemas.microsoft.com/office/drawing/2014/main" id="{34771CB9-465F-4437-978C-EBDB28DF6DE2}"/>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2C684B89-D8E8-4834-6C70-F52F484E346B}"/>
              </a:ext>
            </a:extLst>
          </p:cNvPr>
          <p:cNvPicPr>
            <a:picLocks noChangeAspect="1"/>
          </p:cNvPicPr>
          <p:nvPr/>
        </p:nvPicPr>
        <p:blipFill>
          <a:blip r:embed="rId4"/>
          <a:stretch>
            <a:fillRect/>
          </a:stretch>
        </p:blipFill>
        <p:spPr>
          <a:xfrm>
            <a:off x="476371" y="313954"/>
            <a:ext cx="1196565" cy="266349"/>
          </a:xfrm>
          <a:prstGeom prst="rect">
            <a:avLst/>
          </a:prstGeom>
        </p:spPr>
      </p:pic>
      <p:sp>
        <p:nvSpPr>
          <p:cNvPr id="16" name="Rectángulo 15">
            <a:extLst>
              <a:ext uri="{FF2B5EF4-FFF2-40B4-BE49-F238E27FC236}">
                <a16:creationId xmlns:a16="http://schemas.microsoft.com/office/drawing/2014/main" id="{E7D7D4B4-4C52-BDA3-1CA1-22A187BBF4E3}"/>
              </a:ext>
            </a:extLst>
          </p:cNvPr>
          <p:cNvSpPr/>
          <p:nvPr/>
        </p:nvSpPr>
        <p:spPr>
          <a:xfrm>
            <a:off x="775438" y="1951182"/>
            <a:ext cx="2412262" cy="18969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Título 6">
            <a:extLst>
              <a:ext uri="{FF2B5EF4-FFF2-40B4-BE49-F238E27FC236}">
                <a16:creationId xmlns:a16="http://schemas.microsoft.com/office/drawing/2014/main" id="{52BD62CB-52C9-F75F-46D1-1CCD0F03A8EC}"/>
              </a:ext>
            </a:extLst>
          </p:cNvPr>
          <p:cNvSpPr txBox="1">
            <a:spLocks/>
          </p:cNvSpPr>
          <p:nvPr/>
        </p:nvSpPr>
        <p:spPr>
          <a:xfrm>
            <a:off x="872837" y="2082236"/>
            <a:ext cx="2225963" cy="33660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Comunicación a Tesorería General de la Seguridad Social de la aportación realizada a planes de pensiones de empleo (contribución empresarial) para la reducción en los seguros sociales. </a:t>
            </a:r>
          </a:p>
          <a:p>
            <a:pPr marL="0" indent="0" algn="just">
              <a:buFont typeface="Arial"/>
              <a:buNone/>
            </a:pPr>
            <a:endPar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Font typeface="Arial"/>
              <a:buNone/>
            </a:pPr>
            <a:endPar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Font typeface="Arial"/>
              <a:buNone/>
            </a:pPr>
            <a:endPar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Esta comunicación se debe realizar de manera periódica cada mes. </a:t>
            </a:r>
          </a:p>
        </p:txBody>
      </p:sp>
      <p:sp>
        <p:nvSpPr>
          <p:cNvPr id="2" name="1 Título">
            <a:extLst>
              <a:ext uri="{FF2B5EF4-FFF2-40B4-BE49-F238E27FC236}">
                <a16:creationId xmlns:a16="http://schemas.microsoft.com/office/drawing/2014/main" id="{D10E27D8-621D-3CF9-08CD-95518D128E36}"/>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pic>
        <p:nvPicPr>
          <p:cNvPr id="13" name="Imagen 12">
            <a:extLst>
              <a:ext uri="{FF2B5EF4-FFF2-40B4-BE49-F238E27FC236}">
                <a16:creationId xmlns:a16="http://schemas.microsoft.com/office/drawing/2014/main" id="{A2321C85-EFC0-48F1-D92D-A10C3318306D}"/>
              </a:ext>
            </a:extLst>
          </p:cNvPr>
          <p:cNvPicPr>
            <a:picLocks noChangeAspect="1"/>
          </p:cNvPicPr>
          <p:nvPr/>
        </p:nvPicPr>
        <p:blipFill>
          <a:blip r:embed="rId5"/>
          <a:stretch>
            <a:fillRect/>
          </a:stretch>
        </p:blipFill>
        <p:spPr>
          <a:xfrm>
            <a:off x="3315303" y="1963882"/>
            <a:ext cx="5053259" cy="3925103"/>
          </a:xfrm>
          <a:prstGeom prst="rect">
            <a:avLst/>
          </a:prstGeom>
        </p:spPr>
      </p:pic>
    </p:spTree>
    <p:extLst>
      <p:ext uri="{BB962C8B-B14F-4D97-AF65-F5344CB8AC3E}">
        <p14:creationId xmlns:p14="http://schemas.microsoft.com/office/powerpoint/2010/main" val="322607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9347-FA4A-04F7-D11E-0A0A8FB19B9A}"/>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EA3C6F-801D-A7C8-984E-118758AA70FF}"/>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B4A0F8F8-606E-2A55-8686-212923874D50}"/>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BCD05B0E-CCEF-ADED-025D-9D7416D3660D}"/>
              </a:ext>
            </a:extLst>
          </p:cNvPr>
          <p:cNvSpPr>
            <a:spLocks noGrp="1"/>
          </p:cNvSpPr>
          <p:nvPr>
            <p:ph type="sldNum" sz="quarter" idx="12"/>
          </p:nvPr>
        </p:nvSpPr>
        <p:spPr/>
        <p:txBody>
          <a:bodyPr/>
          <a:lstStyle/>
          <a:p>
            <a:fld id="{403E1DB0-D142-6D44-86D4-ACFD77BD1919}" type="slidenum">
              <a:rPr lang="es-ES" smtClean="0"/>
              <a:pPr/>
              <a:t>18</a:t>
            </a:fld>
            <a:endParaRPr lang="es-ES" dirty="0"/>
          </a:p>
        </p:txBody>
      </p:sp>
      <p:pic>
        <p:nvPicPr>
          <p:cNvPr id="10" name="Picture 17">
            <a:extLst>
              <a:ext uri="{FF2B5EF4-FFF2-40B4-BE49-F238E27FC236}">
                <a16:creationId xmlns:a16="http://schemas.microsoft.com/office/drawing/2014/main" id="{92D2D4D0-DBED-39EB-5D4E-8B682148C92A}"/>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3794A360-588E-4909-7757-A4BD436D6DE4}"/>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SISTEMA RED. Anotación periodos situación adicionales afiliación (Plan de Pensiones)</a:t>
            </a:r>
          </a:p>
        </p:txBody>
      </p:sp>
      <p:sp>
        <p:nvSpPr>
          <p:cNvPr id="9" name="Rectángulo 8">
            <a:extLst>
              <a:ext uri="{FF2B5EF4-FFF2-40B4-BE49-F238E27FC236}">
                <a16:creationId xmlns:a16="http://schemas.microsoft.com/office/drawing/2014/main" id="{5668C58E-5FFC-3DC2-DAB7-B7DAEAF63B1B}"/>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6717D097-A70C-E373-020F-701C58006E51}"/>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D8363719-EE21-6B01-90B6-80588A97B023}"/>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pic>
        <p:nvPicPr>
          <p:cNvPr id="3" name="Imagen 2">
            <a:extLst>
              <a:ext uri="{FF2B5EF4-FFF2-40B4-BE49-F238E27FC236}">
                <a16:creationId xmlns:a16="http://schemas.microsoft.com/office/drawing/2014/main" id="{192B0DAF-2419-66FA-78E7-9891BC2E48EA}"/>
              </a:ext>
            </a:extLst>
          </p:cNvPr>
          <p:cNvPicPr>
            <a:picLocks noChangeAspect="1"/>
          </p:cNvPicPr>
          <p:nvPr/>
        </p:nvPicPr>
        <p:blipFill>
          <a:blip r:embed="rId5"/>
          <a:stretch>
            <a:fillRect/>
          </a:stretch>
        </p:blipFill>
        <p:spPr>
          <a:xfrm>
            <a:off x="1309456" y="2114588"/>
            <a:ext cx="6525084" cy="4055780"/>
          </a:xfrm>
          <a:prstGeom prst="rect">
            <a:avLst/>
          </a:prstGeom>
        </p:spPr>
      </p:pic>
    </p:spTree>
    <p:extLst>
      <p:ext uri="{BB962C8B-B14F-4D97-AF65-F5344CB8AC3E}">
        <p14:creationId xmlns:p14="http://schemas.microsoft.com/office/powerpoint/2010/main" val="124888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554DB-9E26-8131-5CA6-9F5AADF99C26}"/>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ED55645-1233-FFBF-464A-C11800EA322B}"/>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1E601B2B-49B0-55D5-CBDD-FD426D598134}"/>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C7F322D8-C6B1-A62D-EA9E-2957C7CD7F64}"/>
              </a:ext>
            </a:extLst>
          </p:cNvPr>
          <p:cNvSpPr>
            <a:spLocks noGrp="1"/>
          </p:cNvSpPr>
          <p:nvPr>
            <p:ph type="sldNum" sz="quarter" idx="12"/>
          </p:nvPr>
        </p:nvSpPr>
        <p:spPr/>
        <p:txBody>
          <a:bodyPr/>
          <a:lstStyle/>
          <a:p>
            <a:fld id="{403E1DB0-D142-6D44-86D4-ACFD77BD1919}" type="slidenum">
              <a:rPr lang="es-ES" smtClean="0"/>
              <a:pPr/>
              <a:t>19</a:t>
            </a:fld>
            <a:endParaRPr lang="es-ES" dirty="0"/>
          </a:p>
        </p:txBody>
      </p:sp>
      <p:pic>
        <p:nvPicPr>
          <p:cNvPr id="10" name="Picture 17">
            <a:extLst>
              <a:ext uri="{FF2B5EF4-FFF2-40B4-BE49-F238E27FC236}">
                <a16:creationId xmlns:a16="http://schemas.microsoft.com/office/drawing/2014/main" id="{25361F0C-1A43-54A3-6479-398B7729D6EC}"/>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C9F7F192-4AB7-E993-1FE7-9AD9149458A9}"/>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SISTEMA RED. Anotación periodos situación adicionales afiliación (Plan de Pensiones)</a:t>
            </a:r>
          </a:p>
        </p:txBody>
      </p:sp>
      <p:sp>
        <p:nvSpPr>
          <p:cNvPr id="9" name="Rectángulo 8">
            <a:extLst>
              <a:ext uri="{FF2B5EF4-FFF2-40B4-BE49-F238E27FC236}">
                <a16:creationId xmlns:a16="http://schemas.microsoft.com/office/drawing/2014/main" id="{146E67A2-3484-9D1E-A5CC-9CD6E8BF0410}"/>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888A84AB-5660-6676-3267-86FF0A4D3ED5}"/>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0DE57D56-B1AF-673F-B4F4-C2C73BE68E99}"/>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pic>
        <p:nvPicPr>
          <p:cNvPr id="5" name="Imagen 4">
            <a:extLst>
              <a:ext uri="{FF2B5EF4-FFF2-40B4-BE49-F238E27FC236}">
                <a16:creationId xmlns:a16="http://schemas.microsoft.com/office/drawing/2014/main" id="{8B6F7371-A503-4951-16FF-2D8CDC21F90D}"/>
              </a:ext>
            </a:extLst>
          </p:cNvPr>
          <p:cNvPicPr>
            <a:picLocks noChangeAspect="1"/>
          </p:cNvPicPr>
          <p:nvPr/>
        </p:nvPicPr>
        <p:blipFill>
          <a:blip r:embed="rId5"/>
          <a:stretch>
            <a:fillRect/>
          </a:stretch>
        </p:blipFill>
        <p:spPr>
          <a:xfrm>
            <a:off x="1266823" y="1970780"/>
            <a:ext cx="6610350" cy="3987782"/>
          </a:xfrm>
          <a:prstGeom prst="rect">
            <a:avLst/>
          </a:prstGeom>
        </p:spPr>
      </p:pic>
    </p:spTree>
    <p:extLst>
      <p:ext uri="{BB962C8B-B14F-4D97-AF65-F5344CB8AC3E}">
        <p14:creationId xmlns:p14="http://schemas.microsoft.com/office/powerpoint/2010/main" val="343008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38A01AF-90C0-EB6D-7F13-C464A630B4F2}"/>
              </a:ext>
            </a:extLst>
          </p:cNvPr>
          <p:cNvSpPr/>
          <p:nvPr/>
        </p:nvSpPr>
        <p:spPr>
          <a:xfrm>
            <a:off x="2437669" y="3383016"/>
            <a:ext cx="6041314" cy="28827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4" name="Rectángulo 3"/>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CuadroTexto 6"/>
          <p:cNvSpPr txBox="1"/>
          <p:nvPr/>
        </p:nvSpPr>
        <p:spPr>
          <a:xfrm>
            <a:off x="145472" y="1244035"/>
            <a:ext cx="7900655" cy="400110"/>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tx1">
                    <a:lumMod val="75000"/>
                    <a:lumOff val="25000"/>
                  </a:schemeClr>
                </a:solidFill>
                <a:latin typeface="Open Sans"/>
                <a:ea typeface="Open Sans"/>
                <a:cs typeface="Open Sans"/>
              </a:rPr>
              <a:t>Introducción</a:t>
            </a:r>
            <a:endPar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uadroTexto 7"/>
          <p:cNvSpPr txBox="1"/>
          <p:nvPr/>
        </p:nvSpPr>
        <p:spPr>
          <a:xfrm>
            <a:off x="775439" y="1856102"/>
            <a:ext cx="7568462" cy="1349408"/>
          </a:xfrm>
          <a:prstGeom prst="rect">
            <a:avLst/>
          </a:prstGeom>
          <a:noFill/>
        </p:spPr>
        <p:txBody>
          <a:bodyPr wrap="square" rtlCol="0">
            <a:spAutoFit/>
          </a:bodyPr>
          <a:lstStyle/>
          <a:p>
            <a:pPr lvl="0" algn="just">
              <a:lnSpc>
                <a:spcPct val="150000"/>
              </a:lnSpc>
              <a:spcBef>
                <a:spcPts val="400"/>
              </a:spcBef>
            </a:pP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Ley 12/2022</a:t>
            </a: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de 30 de junio, de </a:t>
            </a: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regulación para el impulso de los planes de pensiones de empleo</a:t>
            </a: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por la que se modifica el texto refundido de la Ley de Regulación de los Planes y Fondos de Pensiones, aprobado por Real Decreto Legislativo 1/2002, de 29 de noviembre. </a:t>
            </a:r>
            <a:endParaRPr lang="es-E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2" name="Imagen 1" descr="Imagen que contiene objeto, reloj, señal, dibujo&#10;&#10;Descripción generada automáticamente">
            <a:extLst>
              <a:ext uri="{FF2B5EF4-FFF2-40B4-BE49-F238E27FC236}">
                <a16:creationId xmlns:a16="http://schemas.microsoft.com/office/drawing/2014/main" id="{7EB0BAE2-A786-C83B-FC34-97C9DBDA9C2F}"/>
              </a:ext>
            </a:extLst>
          </p:cNvPr>
          <p:cNvPicPr>
            <a:picLocks noChangeAspect="1"/>
          </p:cNvPicPr>
          <p:nvPr/>
        </p:nvPicPr>
        <p:blipFill>
          <a:blip r:embed="rId4"/>
          <a:stretch>
            <a:fillRect/>
          </a:stretch>
        </p:blipFill>
        <p:spPr>
          <a:xfrm>
            <a:off x="476371" y="313954"/>
            <a:ext cx="1196565" cy="266349"/>
          </a:xfrm>
          <a:prstGeom prst="rect">
            <a:avLst/>
          </a:prstGeom>
        </p:spPr>
      </p:pic>
      <p:sp>
        <p:nvSpPr>
          <p:cNvPr id="5" name="CuadroTexto 4">
            <a:extLst>
              <a:ext uri="{FF2B5EF4-FFF2-40B4-BE49-F238E27FC236}">
                <a16:creationId xmlns:a16="http://schemas.microsoft.com/office/drawing/2014/main" id="{57E4C907-87CE-979B-7DBC-67FD26B37924}"/>
              </a:ext>
            </a:extLst>
          </p:cNvPr>
          <p:cNvSpPr txBox="1"/>
          <p:nvPr/>
        </p:nvSpPr>
        <p:spPr>
          <a:xfrm>
            <a:off x="2146766" y="3536383"/>
            <a:ext cx="6197135" cy="2513509"/>
          </a:xfrm>
          <a:prstGeom prst="rect">
            <a:avLst/>
          </a:prstGeom>
          <a:noFill/>
        </p:spPr>
        <p:txBody>
          <a:bodyPr wrap="square" rtlCol="0">
            <a:spAutoFit/>
          </a:bodyPr>
          <a:lstStyle/>
          <a:p>
            <a:pPr lvl="0" algn="just">
              <a:spcAft>
                <a:spcPts val="1200"/>
              </a:spcAft>
            </a:pPr>
            <a:r>
              <a:rPr lang="es-ES" sz="14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r>
              <a:rPr lang="es-ES" sz="1400" dirty="0">
                <a:solidFill>
                  <a:schemeClr val="bg1">
                    <a:lumMod val="50000"/>
                  </a:schemeClr>
                </a:solidFill>
                <a:latin typeface="Arial" panose="020B0604020202020204" pitchFamily="34" charset="0"/>
                <a:cs typeface="Arial" panose="020B0604020202020204" pitchFamily="34" charset="0"/>
              </a:rPr>
              <a:t>Exposición de motivos: </a:t>
            </a:r>
          </a:p>
          <a:p>
            <a:pPr marL="363538" algn="just">
              <a:spcBef>
                <a:spcPts val="400"/>
              </a:spcBef>
            </a:pPr>
            <a:r>
              <a:rPr lang="es-ES" sz="1000" b="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 el presente texto normativo, se refuerza la previsión social de carácter empresarial con la creación de los fondos de pensiones de empleo de promoción pública abiertos y de los planes simplificados, que se podrán adscribir a estos fondos y que cuentan con un sistema menos complejo de promoción que el vigente, orientado a facilitar la generalización de los mismos basado en tres ámbitos: (…)</a:t>
            </a:r>
            <a:endParaRPr lang="es-ES" sz="1000" i="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63538" algn="just">
              <a:spcBef>
                <a:spcPts val="1200"/>
              </a:spcBef>
              <a:spcAft>
                <a:spcPts val="1200"/>
              </a:spcAft>
              <a:buClr>
                <a:schemeClr val="tx1">
                  <a:lumMod val="50000"/>
                  <a:lumOff val="50000"/>
                </a:schemeClr>
              </a:buClr>
              <a:tabLst>
                <a:tab pos="6096000" algn="r"/>
              </a:tabLst>
            </a:pPr>
            <a:r>
              <a:rPr lang="es-ES" sz="10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El impulso desde la negociación colectiva sectorial mediante la promoción de planes sectoriales que sirvan para encuadrar a los convenios territoriales o de empresa y que facilitan la adscripción de las empresas y de las personas trabajadoras empleadas en ellas. La negociación colectiva se establece como clave en el proceso de expansión de la previsión social empresarial a una gran cantidad de sectores (en los que prevalece la presencia de pequeñas y medianas empresas) ya que, hasta la fecha, solo sectores menores de la actividad económica han desarrollado planes sectoriales a escala nacional</a:t>
            </a:r>
            <a:r>
              <a:rPr lang="es-ES" sz="1000" i="1"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a:t>
            </a:r>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388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7D2F-99AE-8946-7963-A60CB01FBE7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FFEE252-A271-62B3-7F6A-359B3C37F309}"/>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B04022B9-F0D5-17FD-7C64-3DA4E713936A}"/>
              </a:ext>
            </a:extLst>
          </p:cNvPr>
          <p:cNvSpPr>
            <a:spLocks noGrp="1"/>
          </p:cNvSpPr>
          <p:nvPr>
            <p:ph type="sldNum" sz="quarter" idx="12"/>
          </p:nvPr>
        </p:nvSpPr>
        <p:spPr/>
        <p:txBody>
          <a:bodyPr/>
          <a:lstStyle/>
          <a:p>
            <a:fld id="{403E1DB0-D142-6D44-86D4-ACFD77BD1919}" type="slidenum">
              <a:rPr lang="es-ES" smtClean="0"/>
              <a:pPr/>
              <a:t>20</a:t>
            </a:fld>
            <a:endParaRPr lang="es-ES"/>
          </a:p>
        </p:txBody>
      </p:sp>
      <p:pic>
        <p:nvPicPr>
          <p:cNvPr id="10" name="Picture 17">
            <a:extLst>
              <a:ext uri="{FF2B5EF4-FFF2-40B4-BE49-F238E27FC236}">
                <a16:creationId xmlns:a16="http://schemas.microsoft.com/office/drawing/2014/main" id="{D5BF7772-E181-C2D6-AF3A-98EDB8F87571}"/>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82A098E8-9E1A-79E9-2B50-9E78BBC01622}"/>
              </a:ext>
            </a:extLst>
          </p:cNvPr>
          <p:cNvSpPr txBox="1">
            <a:spLocks/>
          </p:cNvSpPr>
          <p:nvPr/>
        </p:nvSpPr>
        <p:spPr>
          <a:xfrm>
            <a:off x="590308" y="1098060"/>
            <a:ext cx="8096491" cy="54807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SISTEMA RED. CONCEPTOS RETRIBUTIBOS ABONADOS. CRA </a:t>
            </a:r>
            <a:endParaRPr lang="es-E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ángulo 8">
            <a:extLst>
              <a:ext uri="{FF2B5EF4-FFF2-40B4-BE49-F238E27FC236}">
                <a16:creationId xmlns:a16="http://schemas.microsoft.com/office/drawing/2014/main" id="{821FE935-E74D-7EA8-08EA-B6519707843E}"/>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54878711-CBC8-2194-3A4B-A241CD4F8011}"/>
              </a:ext>
            </a:extLst>
          </p:cNvPr>
          <p:cNvPicPr>
            <a:picLocks noChangeAspect="1"/>
          </p:cNvPicPr>
          <p:nvPr/>
        </p:nvPicPr>
        <p:blipFill>
          <a:blip r:embed="rId4"/>
          <a:stretch>
            <a:fillRect/>
          </a:stretch>
        </p:blipFill>
        <p:spPr>
          <a:xfrm>
            <a:off x="476371" y="313954"/>
            <a:ext cx="1196565" cy="266349"/>
          </a:xfrm>
          <a:prstGeom prst="rect">
            <a:avLst/>
          </a:prstGeom>
        </p:spPr>
      </p:pic>
      <p:sp>
        <p:nvSpPr>
          <p:cNvPr id="16" name="Rectángulo 15">
            <a:extLst>
              <a:ext uri="{FF2B5EF4-FFF2-40B4-BE49-F238E27FC236}">
                <a16:creationId xmlns:a16="http://schemas.microsoft.com/office/drawing/2014/main" id="{B134B3FA-890D-D100-21D5-2816C8E5326B}"/>
              </a:ext>
            </a:extLst>
          </p:cNvPr>
          <p:cNvSpPr/>
          <p:nvPr/>
        </p:nvSpPr>
        <p:spPr>
          <a:xfrm>
            <a:off x="590308" y="1735282"/>
            <a:ext cx="8553692" cy="76869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3" name="CuadroTexto 2">
            <a:extLst>
              <a:ext uri="{FF2B5EF4-FFF2-40B4-BE49-F238E27FC236}">
                <a16:creationId xmlns:a16="http://schemas.microsoft.com/office/drawing/2014/main" id="{54DE4375-C0F5-246F-61F6-DE28573BC65D}"/>
              </a:ext>
            </a:extLst>
          </p:cNvPr>
          <p:cNvSpPr txBox="1"/>
          <p:nvPr/>
        </p:nvSpPr>
        <p:spPr>
          <a:xfrm>
            <a:off x="775438" y="1856102"/>
            <a:ext cx="7568463" cy="381066"/>
          </a:xfrm>
          <a:prstGeom prst="rect">
            <a:avLst/>
          </a:prstGeom>
          <a:noFill/>
        </p:spPr>
        <p:txBody>
          <a:bodyPr wrap="square" rtlCol="0">
            <a:spAutoFit/>
          </a:bodyPr>
          <a:lstStyle/>
          <a:p>
            <a:pPr lvl="0" algn="just">
              <a:lnSpc>
                <a:spcPct val="150000"/>
              </a:lnSpc>
              <a:spcBef>
                <a:spcPts val="400"/>
              </a:spcBef>
            </a:pP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Planes de Pensiones de Empleo sujeto a la Ley 12/2022</a:t>
            </a:r>
          </a:p>
        </p:txBody>
      </p:sp>
      <p:sp>
        <p:nvSpPr>
          <p:cNvPr id="15" name="CuadroTexto 14">
            <a:extLst>
              <a:ext uri="{FF2B5EF4-FFF2-40B4-BE49-F238E27FC236}">
                <a16:creationId xmlns:a16="http://schemas.microsoft.com/office/drawing/2014/main" id="{BDD0C3C3-1AA2-DC91-1F37-05746AD3657A}"/>
              </a:ext>
            </a:extLst>
          </p:cNvPr>
          <p:cNvSpPr txBox="1"/>
          <p:nvPr/>
        </p:nvSpPr>
        <p:spPr>
          <a:xfrm>
            <a:off x="775438" y="2808602"/>
            <a:ext cx="7568463" cy="1350563"/>
          </a:xfrm>
          <a:prstGeom prst="rect">
            <a:avLst/>
          </a:prstGeom>
          <a:noFill/>
        </p:spPr>
        <p:txBody>
          <a:bodyPr wrap="square" rtlCol="0">
            <a:spAutoFit/>
          </a:bodyPr>
          <a:lstStyle/>
          <a:p>
            <a:pPr lvl="0" algn="just">
              <a:lnSpc>
                <a:spcPct val="150000"/>
              </a:lnSpc>
              <a:spcBef>
                <a:spcPts val="400"/>
              </a:spcBef>
            </a:pP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Dado que,  el importe de las contribuciones a los planes de pensiones de empleo se comunicará en el ámbito de afiliación con carácter previo a la solicitud de la liquidación de cuotas, el importe de estas contribuciones</a:t>
            </a: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NO deberá comunicarse en los ficheros CRA.</a:t>
            </a:r>
          </a:p>
        </p:txBody>
      </p:sp>
      <p:sp>
        <p:nvSpPr>
          <p:cNvPr id="19" name="1 Título">
            <a:extLst>
              <a:ext uri="{FF2B5EF4-FFF2-40B4-BE49-F238E27FC236}">
                <a16:creationId xmlns:a16="http://schemas.microsoft.com/office/drawing/2014/main" id="{1B16A11B-073D-9B80-39AF-C4FB38207270}"/>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spTree>
    <p:extLst>
      <p:ext uri="{BB962C8B-B14F-4D97-AF65-F5344CB8AC3E}">
        <p14:creationId xmlns:p14="http://schemas.microsoft.com/office/powerpoint/2010/main" val="168424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D45D-FB48-830C-E375-1E65D413441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A7FA26C0-273B-D6CE-D327-78D37E7B43EB}"/>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3236F452-54A4-F33C-7D5F-8852F8A34C3F}"/>
              </a:ext>
            </a:extLst>
          </p:cNvPr>
          <p:cNvSpPr>
            <a:spLocks noGrp="1"/>
          </p:cNvSpPr>
          <p:nvPr>
            <p:ph type="sldNum" sz="quarter" idx="12"/>
          </p:nvPr>
        </p:nvSpPr>
        <p:spPr/>
        <p:txBody>
          <a:bodyPr/>
          <a:lstStyle/>
          <a:p>
            <a:fld id="{403E1DB0-D142-6D44-86D4-ACFD77BD1919}" type="slidenum">
              <a:rPr lang="es-ES" smtClean="0"/>
              <a:pPr/>
              <a:t>21</a:t>
            </a:fld>
            <a:endParaRPr lang="es-ES"/>
          </a:p>
        </p:txBody>
      </p:sp>
      <p:pic>
        <p:nvPicPr>
          <p:cNvPr id="10" name="Picture 17">
            <a:extLst>
              <a:ext uri="{FF2B5EF4-FFF2-40B4-BE49-F238E27FC236}">
                <a16:creationId xmlns:a16="http://schemas.microsoft.com/office/drawing/2014/main" id="{06A2BC8C-4D43-B4BD-D038-29ACBEF7B756}"/>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7DA6C5D2-52E7-A330-C7AC-42A6A5C3C0F4}"/>
              </a:ext>
            </a:extLst>
          </p:cNvPr>
          <p:cNvSpPr txBox="1">
            <a:spLocks/>
          </p:cNvSpPr>
          <p:nvPr/>
        </p:nvSpPr>
        <p:spPr>
          <a:xfrm>
            <a:off x="590308" y="1098060"/>
            <a:ext cx="8096491" cy="54807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Ejemplo</a:t>
            </a:r>
            <a:r>
              <a:rPr lang="es-E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Procedimiento de liquidación de cuotas</a:t>
            </a:r>
            <a:endParaRPr lang="es-E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ángulo 8">
            <a:extLst>
              <a:ext uri="{FF2B5EF4-FFF2-40B4-BE49-F238E27FC236}">
                <a16:creationId xmlns:a16="http://schemas.microsoft.com/office/drawing/2014/main" id="{B9655A94-C78A-C763-5D51-7B33894C56D4}"/>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C8D4B2B4-3769-50D7-A5A4-1245656E95D5}"/>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114EFA62-03CF-84EC-D78C-54E516BDE4D2}"/>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SEGURIDAD SOCIAL del Plan de Pensiones simplificado del Sector de la Construcción</a:t>
            </a:r>
          </a:p>
        </p:txBody>
      </p:sp>
      <p:graphicFrame>
        <p:nvGraphicFramePr>
          <p:cNvPr id="4" name="Diagrama 3">
            <a:extLst>
              <a:ext uri="{FF2B5EF4-FFF2-40B4-BE49-F238E27FC236}">
                <a16:creationId xmlns:a16="http://schemas.microsoft.com/office/drawing/2014/main" id="{3C415199-37D8-15B9-D654-027A0067B0C1}"/>
              </a:ext>
            </a:extLst>
          </p:cNvPr>
          <p:cNvGraphicFramePr/>
          <p:nvPr>
            <p:extLst>
              <p:ext uri="{D42A27DB-BD31-4B8C-83A1-F6EECF244321}">
                <p14:modId xmlns:p14="http://schemas.microsoft.com/office/powerpoint/2010/main" val="1476126977"/>
              </p:ext>
            </p:extLst>
          </p:nvPr>
        </p:nvGraphicFramePr>
        <p:xfrm>
          <a:off x="258854" y="1998481"/>
          <a:ext cx="8669246" cy="3574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11689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29C91-3BA0-A0D4-5EEC-82E5BADF01BD}"/>
            </a:ext>
          </a:extLst>
        </p:cNvPr>
        <p:cNvGrpSpPr/>
        <p:nvPr/>
      </p:nvGrpSpPr>
      <p:grpSpPr>
        <a:xfrm>
          <a:off x="0" y="0"/>
          <a:ext cx="0" cy="0"/>
          <a:chOff x="0" y="0"/>
          <a:chExt cx="0" cy="0"/>
        </a:xfrm>
      </p:grpSpPr>
      <p:sp>
        <p:nvSpPr>
          <p:cNvPr id="20" name="Rectángulo 19">
            <a:extLst>
              <a:ext uri="{FF2B5EF4-FFF2-40B4-BE49-F238E27FC236}">
                <a16:creationId xmlns:a16="http://schemas.microsoft.com/office/drawing/2014/main" id="{C9D25857-7D79-D94F-C8C0-B4BC24400D3A}"/>
              </a:ext>
            </a:extLst>
          </p:cNvPr>
          <p:cNvSpPr/>
          <p:nvPr/>
        </p:nvSpPr>
        <p:spPr>
          <a:xfrm rot="16200000">
            <a:off x="4183364" y="1157562"/>
            <a:ext cx="777275" cy="9144002"/>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7528010F-4643-7E80-A71C-5DCF7CDDB00B}"/>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21345E54-65FE-B093-5043-F085A680F82C}"/>
              </a:ext>
            </a:extLst>
          </p:cNvPr>
          <p:cNvSpPr>
            <a:spLocks noGrp="1"/>
          </p:cNvSpPr>
          <p:nvPr>
            <p:ph type="sldNum" sz="quarter" idx="12"/>
          </p:nvPr>
        </p:nvSpPr>
        <p:spPr/>
        <p:txBody>
          <a:bodyPr/>
          <a:lstStyle/>
          <a:p>
            <a:fld id="{403E1DB0-D142-6D44-86D4-ACFD77BD1919}" type="slidenum">
              <a:rPr lang="es-ES" smtClean="0"/>
              <a:pPr/>
              <a:t>22</a:t>
            </a:fld>
            <a:endParaRPr lang="es-ES"/>
          </a:p>
        </p:txBody>
      </p:sp>
      <p:pic>
        <p:nvPicPr>
          <p:cNvPr id="10" name="Picture 17">
            <a:extLst>
              <a:ext uri="{FF2B5EF4-FFF2-40B4-BE49-F238E27FC236}">
                <a16:creationId xmlns:a16="http://schemas.microsoft.com/office/drawing/2014/main" id="{F652E572-1887-F6A8-A2F0-33A59C9A4CB7}"/>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1 Título">
            <a:extLst>
              <a:ext uri="{FF2B5EF4-FFF2-40B4-BE49-F238E27FC236}">
                <a16:creationId xmlns:a16="http://schemas.microsoft.com/office/drawing/2014/main" id="{BC92CF44-173F-D88A-5285-B091D1C028AF}"/>
              </a:ext>
            </a:extLst>
          </p:cNvPr>
          <p:cNvSpPr txBox="1">
            <a:spLocks noGrp="1"/>
          </p:cNvSpPr>
          <p:nvPr/>
        </p:nvSpPr>
        <p:spPr>
          <a:xfrm>
            <a:off x="507544" y="1224336"/>
            <a:ext cx="7828908" cy="13448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ES" sz="2800" b="1" dirty="0">
                <a:solidFill>
                  <a:srgbClr val="78D64B"/>
                </a:solidFill>
                <a:latin typeface="Open Sans"/>
                <a:ea typeface="Open Sans"/>
                <a:cs typeface="Open Sans"/>
              </a:rPr>
              <a:t>/ </a:t>
            </a:r>
            <a:r>
              <a:rPr lang="es-ES" sz="2800" b="1" dirty="0">
                <a:solidFill>
                  <a:schemeClr val="tx1">
                    <a:lumMod val="75000"/>
                    <a:lumOff val="25000"/>
                  </a:schemeClr>
                </a:solidFill>
                <a:latin typeface="Open Sans"/>
                <a:ea typeface="Open Sans"/>
                <a:cs typeface="Open Sans"/>
              </a:rPr>
              <a:t>Situaciones a tener en cuenta</a:t>
            </a:r>
          </a:p>
        </p:txBody>
      </p:sp>
      <p:sp>
        <p:nvSpPr>
          <p:cNvPr id="12" name="Rectángulo 11">
            <a:extLst>
              <a:ext uri="{FF2B5EF4-FFF2-40B4-BE49-F238E27FC236}">
                <a16:creationId xmlns:a16="http://schemas.microsoft.com/office/drawing/2014/main" id="{21D08BD4-F025-B739-8F69-7E4589BA9B21}"/>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3" name="Imagen 12" descr="Imagen que contiene objeto, reloj, señal, dibujo&#10;&#10;Descripción generada automáticamente">
            <a:extLst>
              <a:ext uri="{FF2B5EF4-FFF2-40B4-BE49-F238E27FC236}">
                <a16:creationId xmlns:a16="http://schemas.microsoft.com/office/drawing/2014/main" id="{7D6BDCF9-E981-BC9D-FC2B-6541060EBF25}"/>
              </a:ext>
            </a:extLst>
          </p:cNvPr>
          <p:cNvPicPr>
            <a:picLocks noChangeAspect="1"/>
          </p:cNvPicPr>
          <p:nvPr/>
        </p:nvPicPr>
        <p:blipFill>
          <a:blip r:embed="rId4"/>
          <a:stretch>
            <a:fillRect/>
          </a:stretch>
        </p:blipFill>
        <p:spPr>
          <a:xfrm>
            <a:off x="476371" y="313954"/>
            <a:ext cx="1196565" cy="266349"/>
          </a:xfrm>
          <a:prstGeom prst="rect">
            <a:avLst/>
          </a:prstGeom>
        </p:spPr>
      </p:pic>
      <p:pic>
        <p:nvPicPr>
          <p:cNvPr id="8" name="Imagen 7" descr="Icono&#10;&#10;Descripción generada automáticamente">
            <a:extLst>
              <a:ext uri="{FF2B5EF4-FFF2-40B4-BE49-F238E27FC236}">
                <a16:creationId xmlns:a16="http://schemas.microsoft.com/office/drawing/2014/main" id="{9BF7292E-74A6-B06B-ED62-1663A7893E6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342147" y="3418094"/>
            <a:ext cx="2994305" cy="2819182"/>
          </a:xfrm>
          <a:prstGeom prst="rect">
            <a:avLst/>
          </a:prstGeom>
        </p:spPr>
      </p:pic>
    </p:spTree>
    <p:extLst>
      <p:ext uri="{BB962C8B-B14F-4D97-AF65-F5344CB8AC3E}">
        <p14:creationId xmlns:p14="http://schemas.microsoft.com/office/powerpoint/2010/main" val="1783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867BC-10E3-E5BB-A931-78A4FF2BF4A8}"/>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053F848-367A-D436-C4B1-E14D74AC7A81}"/>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60A76D8E-7AFA-E9C2-FFC0-36E81692BC75}"/>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0C52125D-7E07-5DCA-8A18-1C52EF664B14}"/>
              </a:ext>
            </a:extLst>
          </p:cNvPr>
          <p:cNvSpPr>
            <a:spLocks noGrp="1"/>
          </p:cNvSpPr>
          <p:nvPr>
            <p:ph type="sldNum" sz="quarter" idx="12"/>
          </p:nvPr>
        </p:nvSpPr>
        <p:spPr/>
        <p:txBody>
          <a:bodyPr/>
          <a:lstStyle/>
          <a:p>
            <a:fld id="{403E1DB0-D142-6D44-86D4-ACFD77BD1919}" type="slidenum">
              <a:rPr lang="es-ES" smtClean="0"/>
              <a:pPr/>
              <a:t>23</a:t>
            </a:fld>
            <a:endParaRPr lang="es-ES" dirty="0"/>
          </a:p>
        </p:txBody>
      </p:sp>
      <p:pic>
        <p:nvPicPr>
          <p:cNvPr id="10" name="Picture 17">
            <a:extLst>
              <a:ext uri="{FF2B5EF4-FFF2-40B4-BE49-F238E27FC236}">
                <a16:creationId xmlns:a16="http://schemas.microsoft.com/office/drawing/2014/main" id="{C8DA4FB4-7B10-5C7F-8FAB-AC238841CFFA}"/>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78606015-8A04-4F94-128F-2F6B8F6E20AF}"/>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Contribuciones empresariales al plan de pensiones de empleo simplificado del sector de la construcción.</a:t>
            </a:r>
          </a:p>
        </p:txBody>
      </p:sp>
      <p:sp>
        <p:nvSpPr>
          <p:cNvPr id="9" name="Rectángulo 8">
            <a:extLst>
              <a:ext uri="{FF2B5EF4-FFF2-40B4-BE49-F238E27FC236}">
                <a16:creationId xmlns:a16="http://schemas.microsoft.com/office/drawing/2014/main" id="{240996A7-D4F5-5285-E380-0D72905C8063}"/>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689BA2DA-99B0-1957-9ED1-A5624056525C}"/>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2DAB60D2-F190-9E34-6AE1-4132C405E5CD}"/>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989D73B7-731D-44A3-9F2B-A63B25519A05}"/>
              </a:ext>
            </a:extLst>
          </p:cNvPr>
          <p:cNvSpPr/>
          <p:nvPr/>
        </p:nvSpPr>
        <p:spPr>
          <a:xfrm>
            <a:off x="872836" y="2027382"/>
            <a:ext cx="8271164" cy="577793"/>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76D238BF-9B28-0298-B812-0963ACD493FC}"/>
              </a:ext>
            </a:extLst>
          </p:cNvPr>
          <p:cNvSpPr txBox="1">
            <a:spLocks/>
          </p:cNvSpPr>
          <p:nvPr/>
        </p:nvSpPr>
        <p:spPr>
          <a:xfrm>
            <a:off x="872836" y="2164458"/>
            <a:ext cx="8043377" cy="30364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52. VII. CGSC Contribuciones empresariales al plan de pensiones de empleo simplificado del sector de la construcción. </a:t>
            </a:r>
          </a:p>
        </p:txBody>
      </p:sp>
      <p:sp>
        <p:nvSpPr>
          <p:cNvPr id="21" name="Título 6">
            <a:extLst>
              <a:ext uri="{FF2B5EF4-FFF2-40B4-BE49-F238E27FC236}">
                <a16:creationId xmlns:a16="http://schemas.microsoft.com/office/drawing/2014/main" id="{A50B8BB2-3BD0-5A9D-222C-993445B2F44B}"/>
              </a:ext>
            </a:extLst>
          </p:cNvPr>
          <p:cNvSpPr txBox="1">
            <a:spLocks/>
          </p:cNvSpPr>
          <p:nvPr/>
        </p:nvSpPr>
        <p:spPr>
          <a:xfrm>
            <a:off x="965542" y="2752788"/>
            <a:ext cx="7492658" cy="2620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lvl="1" indent="-533400" algn="just">
              <a:lnSpc>
                <a:spcPct val="170000"/>
              </a:lnSpc>
              <a:buFont typeface="+mj-lt"/>
              <a:buAutoNum type="arabi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Los importes de las contribuciones empresariales al plan de pensiones, a las que se refiere el artículo 56, apartado 2, del presente Convenio, deberán establecerse en los convenios provinciales o, en su caso, autonómicos, para cada uno de los niveles profesionales:</a:t>
            </a:r>
          </a:p>
          <a:p>
            <a:pPr marL="901700" lvl="3" indent="-368300" algn="just">
              <a:lnSpc>
                <a:spcPct val="170000"/>
              </a:lnSpc>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Los importes de los años 2022 y 2023,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dentro de los tres meses siguientes a la entrada en vigor del plan de pensiones.</a:t>
            </a:r>
          </a:p>
          <a:p>
            <a:pPr marL="901700" lvl="3" indent="-368300" algn="just">
              <a:lnSpc>
                <a:spcPct val="170000"/>
              </a:lnSpc>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Los importes del año 2024,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dentro del primer trimestre de dicho año.</a:t>
            </a:r>
          </a:p>
          <a:p>
            <a:pPr marL="901700" lvl="3" indent="-368300" algn="just">
              <a:lnSpc>
                <a:spcPct val="170000"/>
              </a:lnSpc>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Los importes, en su caso, de los años 2025 y siguientes, en cada uno de los años, dentro de los tres meses siguientes a que se fijen las contribuciones empresariales al plan de pensiones por el presente Convenio. </a:t>
            </a:r>
          </a:p>
        </p:txBody>
      </p:sp>
    </p:spTree>
    <p:extLst>
      <p:ext uri="{BB962C8B-B14F-4D97-AF65-F5344CB8AC3E}">
        <p14:creationId xmlns:p14="http://schemas.microsoft.com/office/powerpoint/2010/main" val="55374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5A369-E631-5DE7-E2C6-3FDD1325C1A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BF7778E-9B79-C3ED-0762-96A73A02D3D9}"/>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83937A4A-776F-ACBB-7FE0-6E08EAE6750B}"/>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43E55FD1-CE54-00EC-55A8-594294B7D452}"/>
              </a:ext>
            </a:extLst>
          </p:cNvPr>
          <p:cNvSpPr>
            <a:spLocks noGrp="1"/>
          </p:cNvSpPr>
          <p:nvPr>
            <p:ph type="sldNum" sz="quarter" idx="12"/>
          </p:nvPr>
        </p:nvSpPr>
        <p:spPr/>
        <p:txBody>
          <a:bodyPr/>
          <a:lstStyle/>
          <a:p>
            <a:fld id="{403E1DB0-D142-6D44-86D4-ACFD77BD1919}" type="slidenum">
              <a:rPr lang="es-ES" smtClean="0"/>
              <a:pPr/>
              <a:t>24</a:t>
            </a:fld>
            <a:endParaRPr lang="es-ES" dirty="0"/>
          </a:p>
        </p:txBody>
      </p:sp>
      <p:pic>
        <p:nvPicPr>
          <p:cNvPr id="10" name="Picture 17">
            <a:extLst>
              <a:ext uri="{FF2B5EF4-FFF2-40B4-BE49-F238E27FC236}">
                <a16:creationId xmlns:a16="http://schemas.microsoft.com/office/drawing/2014/main" id="{04945CF7-496A-8BF9-E145-724393AF8C8F}"/>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99C3FDB8-7672-3216-8BEB-F0A826345847}"/>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Contribuciones empresariales al plan de pensiones de empleo simplificado del sector de la construcción.</a:t>
            </a:r>
          </a:p>
        </p:txBody>
      </p:sp>
      <p:sp>
        <p:nvSpPr>
          <p:cNvPr id="9" name="Rectángulo 8">
            <a:extLst>
              <a:ext uri="{FF2B5EF4-FFF2-40B4-BE49-F238E27FC236}">
                <a16:creationId xmlns:a16="http://schemas.microsoft.com/office/drawing/2014/main" id="{F0766A62-0C6F-1F61-F8A6-76043A5DEF50}"/>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EBB516A8-6DCA-C582-3EE9-762AAD93745B}"/>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0D431B5B-386D-19D1-EC31-04D63AD1A062}"/>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5A73BC71-A362-820F-4696-327BBE4F591D}"/>
              </a:ext>
            </a:extLst>
          </p:cNvPr>
          <p:cNvSpPr/>
          <p:nvPr/>
        </p:nvSpPr>
        <p:spPr>
          <a:xfrm>
            <a:off x="872836" y="2027382"/>
            <a:ext cx="8271164" cy="577793"/>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6506810E-042B-7AFE-C0F3-59227787082D}"/>
              </a:ext>
            </a:extLst>
          </p:cNvPr>
          <p:cNvSpPr txBox="1">
            <a:spLocks/>
          </p:cNvSpPr>
          <p:nvPr/>
        </p:nvSpPr>
        <p:spPr>
          <a:xfrm>
            <a:off x="872836" y="2164458"/>
            <a:ext cx="8043377" cy="30364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52. VII. CGSC Contribuciones empresariales al plan de pensiones de empleo simplificado del sector de la construcción. </a:t>
            </a:r>
          </a:p>
        </p:txBody>
      </p:sp>
      <p:sp>
        <p:nvSpPr>
          <p:cNvPr id="21" name="Título 6">
            <a:extLst>
              <a:ext uri="{FF2B5EF4-FFF2-40B4-BE49-F238E27FC236}">
                <a16:creationId xmlns:a16="http://schemas.microsoft.com/office/drawing/2014/main" id="{0839D159-26D9-0CBC-3981-5C390D3FE4AC}"/>
              </a:ext>
            </a:extLst>
          </p:cNvPr>
          <p:cNvSpPr txBox="1">
            <a:spLocks/>
          </p:cNvSpPr>
          <p:nvPr/>
        </p:nvSpPr>
        <p:spPr>
          <a:xfrm>
            <a:off x="965542" y="2752788"/>
            <a:ext cx="7492658" cy="2620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lvl="1" indent="-533400" algn="just">
              <a:lnSpc>
                <a:spcPct val="170000"/>
              </a:lnSpc>
              <a:spcAft>
                <a:spcPts val="1200"/>
              </a:spcAft>
              <a:buFont typeface="+mj-lt"/>
              <a:buAutoNum type="arabicPeriod" startAt="2"/>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 los convenios provinciales o, en su caso, autonómicos no estableciesen los importes en los plazos establecidos en el apartado anterior, la Comisión Paritaria del presente Convenio general podrá, en función de lo dispuesto en su artículo 112.1.h), establecerlos para los respectivos ámbitos provinciales o, en su caso, autonómicos. </a:t>
            </a:r>
          </a:p>
          <a:p>
            <a:pPr marL="533400" lvl="1" indent="-533400" algn="just">
              <a:lnSpc>
                <a:spcPct val="170000"/>
              </a:lnSpc>
              <a:spcAft>
                <a:spcPts val="1200"/>
              </a:spcAft>
              <a:buFont typeface="+mj-lt"/>
              <a:buAutoNum type="arabicPeriod" startAt="2"/>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 contribución empresarial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 plan de pensiones se hará constar en el recibo de salarios como percepción en especie, mientras tenga dicha consideración, debiendo figurar como un concepto diferenciado y claramente identificable.</a:t>
            </a:r>
          </a:p>
          <a:p>
            <a:pPr marL="533400" lvl="1" indent="-533400" algn="just">
              <a:lnSpc>
                <a:spcPct val="170000"/>
              </a:lnSpc>
              <a:spcAft>
                <a:spcPts val="1200"/>
              </a:spcAft>
              <a:buFont typeface="+mj-lt"/>
              <a:buAutoNum type="arabicPeriod" startAt="2"/>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 dispuesto en el apartado anterior no será de aplicación cuando la empresa no tuviese obligación de efectuar contribuciones al plan de pensiones.</a:t>
            </a:r>
          </a:p>
        </p:txBody>
      </p:sp>
    </p:spTree>
    <p:extLst>
      <p:ext uri="{BB962C8B-B14F-4D97-AF65-F5344CB8AC3E}">
        <p14:creationId xmlns:p14="http://schemas.microsoft.com/office/powerpoint/2010/main" val="383365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D9E4-9B40-C632-9701-78506836B520}"/>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CBF81088-FB34-E229-02E3-81F57A163435}"/>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05B26CAB-1259-7BEB-BFA4-14789475A208}"/>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9397A40E-1126-13E5-6715-6568F3656C0B}"/>
              </a:ext>
            </a:extLst>
          </p:cNvPr>
          <p:cNvSpPr>
            <a:spLocks noGrp="1"/>
          </p:cNvSpPr>
          <p:nvPr>
            <p:ph type="sldNum" sz="quarter" idx="12"/>
          </p:nvPr>
        </p:nvSpPr>
        <p:spPr/>
        <p:txBody>
          <a:bodyPr/>
          <a:lstStyle/>
          <a:p>
            <a:fld id="{403E1DB0-D142-6D44-86D4-ACFD77BD1919}" type="slidenum">
              <a:rPr lang="es-ES" smtClean="0"/>
              <a:pPr/>
              <a:t>25</a:t>
            </a:fld>
            <a:endParaRPr lang="es-ES" dirty="0"/>
          </a:p>
        </p:txBody>
      </p:sp>
      <p:pic>
        <p:nvPicPr>
          <p:cNvPr id="10" name="Picture 17">
            <a:extLst>
              <a:ext uri="{FF2B5EF4-FFF2-40B4-BE49-F238E27FC236}">
                <a16:creationId xmlns:a16="http://schemas.microsoft.com/office/drawing/2014/main" id="{8D0D8DD4-DFF0-432E-78A3-61ECA0D11906}"/>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FB8A79CB-C831-F619-5078-936FEC57FAF0}"/>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Entrada en Vigor del Plan Pensiones . Personas afectas a realizar contribuciones al Plan Pensiones.</a:t>
            </a:r>
          </a:p>
        </p:txBody>
      </p:sp>
      <p:sp>
        <p:nvSpPr>
          <p:cNvPr id="9" name="Rectángulo 8">
            <a:extLst>
              <a:ext uri="{FF2B5EF4-FFF2-40B4-BE49-F238E27FC236}">
                <a16:creationId xmlns:a16="http://schemas.microsoft.com/office/drawing/2014/main" id="{450861B8-CBEB-E0A7-7188-D3C58D493A14}"/>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45C9FCB2-7D71-2EDD-7001-3005A653F4D4}"/>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5CB64ED1-E76A-FF71-AB28-3992ED0511CD}"/>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31B42C50-445A-825A-0DAF-47CCE2628AAE}"/>
              </a:ext>
            </a:extLst>
          </p:cNvPr>
          <p:cNvSpPr/>
          <p:nvPr/>
        </p:nvSpPr>
        <p:spPr>
          <a:xfrm>
            <a:off x="872836" y="2027382"/>
            <a:ext cx="8271164" cy="577793"/>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D0124340-0656-317E-D056-0BB0C45AB689}"/>
              </a:ext>
            </a:extLst>
          </p:cNvPr>
          <p:cNvSpPr txBox="1">
            <a:spLocks/>
          </p:cNvSpPr>
          <p:nvPr/>
        </p:nvSpPr>
        <p:spPr>
          <a:xfrm>
            <a:off x="872837" y="2126357"/>
            <a:ext cx="7585364" cy="440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VII Convenio Colectivo General del Sector de la Construcción. Libro III Plan de Pensiones de Empleo Simplificado del Sector de la Construcción. Excepción. Art. 28.3.a) </a:t>
            </a:r>
          </a:p>
        </p:txBody>
      </p:sp>
      <p:sp>
        <p:nvSpPr>
          <p:cNvPr id="21" name="Título 6">
            <a:extLst>
              <a:ext uri="{FF2B5EF4-FFF2-40B4-BE49-F238E27FC236}">
                <a16:creationId xmlns:a16="http://schemas.microsoft.com/office/drawing/2014/main" id="{B64E36EF-3FDB-4378-54BB-58165B88BE11}"/>
              </a:ext>
            </a:extLst>
          </p:cNvPr>
          <p:cNvSpPr txBox="1">
            <a:spLocks/>
          </p:cNvSpPr>
          <p:nvPr/>
        </p:nvSpPr>
        <p:spPr>
          <a:xfrm>
            <a:off x="965542" y="2752788"/>
            <a:ext cx="7492658" cy="1641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70000"/>
              </a:lnSpc>
              <a:spcAft>
                <a:spcPts val="1200"/>
              </a:spcAft>
              <a:buNone/>
            </a:pP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existirá obligación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Cuando la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retribución bruta fija anual</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de la persona trabajadora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fuese superior, a la fecha de entrada en vigor del Plan de Pensiones,</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 la remuneración bruta anual establecida en las tablas de convenio colectivo provincial, incluido el importe de las contribuciones indicadas en el apartado 1, que le fuese de aplicación.</a:t>
            </a:r>
          </a:p>
          <a:p>
            <a:pPr marL="0" lvl="1" indent="0" algn="just">
              <a:lnSpc>
                <a:spcPct val="170000"/>
              </a:lnSpc>
              <a:spcAft>
                <a:spcPts val="1200"/>
              </a:spcAft>
              <a:buNone/>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 empleado puede solicitar de forma voluntaria que la entidad promotora detraiga de su retribución fija anual hasta el importe que se fije en el convenio colectivo. </a:t>
            </a:r>
          </a:p>
        </p:txBody>
      </p:sp>
      <p:cxnSp>
        <p:nvCxnSpPr>
          <p:cNvPr id="5" name="Conector recto de flecha 4">
            <a:extLst>
              <a:ext uri="{FF2B5EF4-FFF2-40B4-BE49-F238E27FC236}">
                <a16:creationId xmlns:a16="http://schemas.microsoft.com/office/drawing/2014/main" id="{95E5E463-C7DF-2984-F222-63F2536B6948}"/>
              </a:ext>
            </a:extLst>
          </p:cNvPr>
          <p:cNvCxnSpPr/>
          <p:nvPr/>
        </p:nvCxnSpPr>
        <p:spPr>
          <a:xfrm>
            <a:off x="2505364" y="2950081"/>
            <a:ext cx="771236" cy="0"/>
          </a:xfrm>
          <a:prstGeom prst="straightConnector1">
            <a:avLst/>
          </a:prstGeom>
          <a:ln>
            <a:solidFill>
              <a:srgbClr val="78D64B"/>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ángulo 6">
            <a:extLst>
              <a:ext uri="{FF2B5EF4-FFF2-40B4-BE49-F238E27FC236}">
                <a16:creationId xmlns:a16="http://schemas.microsoft.com/office/drawing/2014/main" id="{5B1ECE48-44F7-1665-BF09-B61AFDFC966C}"/>
              </a:ext>
            </a:extLst>
          </p:cNvPr>
          <p:cNvSpPr/>
          <p:nvPr/>
        </p:nvSpPr>
        <p:spPr>
          <a:xfrm>
            <a:off x="872836" y="4571743"/>
            <a:ext cx="8271164" cy="577793"/>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3" name="Título 6">
            <a:extLst>
              <a:ext uri="{FF2B5EF4-FFF2-40B4-BE49-F238E27FC236}">
                <a16:creationId xmlns:a16="http://schemas.microsoft.com/office/drawing/2014/main" id="{C963BB91-5252-F30D-4D9D-99D250FD3F74}"/>
              </a:ext>
            </a:extLst>
          </p:cNvPr>
          <p:cNvSpPr txBox="1">
            <a:spLocks/>
          </p:cNvSpPr>
          <p:nvPr/>
        </p:nvSpPr>
        <p:spPr>
          <a:xfrm>
            <a:off x="872836" y="4670718"/>
            <a:ext cx="8043377" cy="440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Fecha Vigencia del Plan de Pensiones. TODAS las personas contratadas aplican el Plan de Pensiones de Empleo. </a:t>
            </a:r>
          </a:p>
        </p:txBody>
      </p:sp>
      <p:sp>
        <p:nvSpPr>
          <p:cNvPr id="14" name="Título 6">
            <a:extLst>
              <a:ext uri="{FF2B5EF4-FFF2-40B4-BE49-F238E27FC236}">
                <a16:creationId xmlns:a16="http://schemas.microsoft.com/office/drawing/2014/main" id="{F7D318BD-4363-FB07-5B1E-4C15A617C6D6}"/>
              </a:ext>
            </a:extLst>
          </p:cNvPr>
          <p:cNvSpPr txBox="1">
            <a:spLocks/>
          </p:cNvSpPr>
          <p:nvPr/>
        </p:nvSpPr>
        <p:spPr>
          <a:xfrm>
            <a:off x="1074653" y="5330845"/>
            <a:ext cx="7492658" cy="9874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70000"/>
              </a:lnSpc>
              <a:spcAft>
                <a:spcPts val="1200"/>
              </a:spcAft>
              <a:buNone/>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partir de la fecha de entrada en vigor, se deberán realizar contribuciones por TODAS las personas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trabajadoras que se incorporen a la empresa desde su fecha de ingreso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 la misma con independencia de que los salario estén por encima de tablas. </a:t>
            </a:r>
          </a:p>
        </p:txBody>
      </p:sp>
    </p:spTree>
    <p:extLst>
      <p:ext uri="{BB962C8B-B14F-4D97-AF65-F5344CB8AC3E}">
        <p14:creationId xmlns:p14="http://schemas.microsoft.com/office/powerpoint/2010/main" val="2907448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F590D-D30D-DB25-10AC-63BECDAC505A}"/>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18130E68-F794-293F-59E4-722ABD86E284}"/>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81F5B962-F00C-9E49-86D1-AFD86173FA3A}"/>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82DC4751-1917-403B-91A8-E2C8DAF9859C}"/>
              </a:ext>
            </a:extLst>
          </p:cNvPr>
          <p:cNvSpPr>
            <a:spLocks noGrp="1"/>
          </p:cNvSpPr>
          <p:nvPr>
            <p:ph type="sldNum" sz="quarter" idx="12"/>
          </p:nvPr>
        </p:nvSpPr>
        <p:spPr/>
        <p:txBody>
          <a:bodyPr/>
          <a:lstStyle/>
          <a:p>
            <a:fld id="{403E1DB0-D142-6D44-86D4-ACFD77BD1919}" type="slidenum">
              <a:rPr lang="es-ES" smtClean="0"/>
              <a:pPr/>
              <a:t>26</a:t>
            </a:fld>
            <a:endParaRPr lang="es-ES" dirty="0"/>
          </a:p>
        </p:txBody>
      </p:sp>
      <p:pic>
        <p:nvPicPr>
          <p:cNvPr id="10" name="Picture 17">
            <a:extLst>
              <a:ext uri="{FF2B5EF4-FFF2-40B4-BE49-F238E27FC236}">
                <a16:creationId xmlns:a16="http://schemas.microsoft.com/office/drawing/2014/main" id="{9F1BB707-961E-6E40-68D3-75B8686BF66A}"/>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5988BACD-4F4D-4C0A-1781-D5EE1C276F97}"/>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Suspensión</a:t>
            </a:r>
          </a:p>
        </p:txBody>
      </p:sp>
      <p:sp>
        <p:nvSpPr>
          <p:cNvPr id="9" name="Rectángulo 8">
            <a:extLst>
              <a:ext uri="{FF2B5EF4-FFF2-40B4-BE49-F238E27FC236}">
                <a16:creationId xmlns:a16="http://schemas.microsoft.com/office/drawing/2014/main" id="{CA6B5B1D-9197-24ED-BA56-B10AD71813AB}"/>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3DCA0F3D-A523-195B-3449-D34D8A2B5F0F}"/>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64F0D94E-E513-5258-EC6F-C39021214821}"/>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6B4D5687-30C1-1990-BD3B-03D1E20A57EE}"/>
              </a:ext>
            </a:extLst>
          </p:cNvPr>
          <p:cNvSpPr/>
          <p:nvPr/>
        </p:nvSpPr>
        <p:spPr>
          <a:xfrm>
            <a:off x="872836" y="2027382"/>
            <a:ext cx="8271164" cy="1046018"/>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1F88BDE8-84ED-8629-6ACB-8339BBDC5EA6}"/>
              </a:ext>
            </a:extLst>
          </p:cNvPr>
          <p:cNvSpPr txBox="1">
            <a:spLocks/>
          </p:cNvSpPr>
          <p:nvPr/>
        </p:nvSpPr>
        <p:spPr>
          <a:xfrm>
            <a:off x="872837" y="2126357"/>
            <a:ext cx="7623464" cy="8364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VII Convenio Colectivo General del Sector de la Construcción. Libro III Plan de Pensiones de Empleo Simplificado del Sector de la Construcción. </a:t>
            </a:r>
          </a:p>
          <a:p>
            <a:pPr marL="0" indent="0">
              <a:buFont typeface="Arial"/>
              <a:buNone/>
            </a:pPr>
            <a:endPar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Art.17.2. Partícipes en Suspenso</a:t>
            </a:r>
          </a:p>
        </p:txBody>
      </p:sp>
      <p:sp>
        <p:nvSpPr>
          <p:cNvPr id="21" name="Título 6">
            <a:extLst>
              <a:ext uri="{FF2B5EF4-FFF2-40B4-BE49-F238E27FC236}">
                <a16:creationId xmlns:a16="http://schemas.microsoft.com/office/drawing/2014/main" id="{CA307BBD-D5DD-A164-AA36-3ACB625BED86}"/>
              </a:ext>
            </a:extLst>
          </p:cNvPr>
          <p:cNvSpPr txBox="1">
            <a:spLocks/>
          </p:cNvSpPr>
          <p:nvPr/>
        </p:nvSpPr>
        <p:spPr>
          <a:xfrm>
            <a:off x="1003642" y="3171888"/>
            <a:ext cx="7492658" cy="31844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228600" algn="just">
              <a:lnSpc>
                <a:spcPct val="170000"/>
              </a:lnSpc>
              <a:spcAft>
                <a:spcPts val="1200"/>
              </a:spcAft>
              <a:buFont typeface="+mj-lt"/>
              <a:buAutoNum type="arabicPeriod" startAt="2"/>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 Entidad Promotora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dejará de efectuar sus contribuciones en los siguientes casos: </a:t>
            </a:r>
          </a:p>
          <a:p>
            <a:pPr marL="628650" lvl="2" algn="just">
              <a:lnSpc>
                <a:spcPct val="170000"/>
              </a:lnSpc>
              <a:spcAft>
                <a:spcPts val="1200"/>
              </a:spcAft>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Por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extinción de la relación laboral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del Partícipe con su Entidad Promotora</a:t>
            </a:r>
          </a:p>
          <a:p>
            <a:pPr marL="628650" lvl="2" algn="just">
              <a:lnSpc>
                <a:spcPct val="170000"/>
              </a:lnSpc>
              <a:spcAft>
                <a:spcPts val="1200"/>
              </a:spcAft>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Cuando el Partícipe se encuentre en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situación de excedencia o tenga suspendida temporalmente su relación laboral con la Entidad Promotora por alguna de las causas legalmente previstas</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excepto en los supuestos previstos en el apartado 3 siguiente. </a:t>
            </a:r>
          </a:p>
          <a:p>
            <a:pPr marL="628650" lvl="2" algn="just">
              <a:lnSpc>
                <a:spcPct val="170000"/>
              </a:lnSpc>
              <a:spcAft>
                <a:spcPts val="1200"/>
              </a:spcAft>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Cuando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 Partícipe manifieste su voluntad expresa de suspensión de las aportaciones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y de sus consiguientes imputaciones fiscales. </a:t>
            </a:r>
          </a:p>
        </p:txBody>
      </p:sp>
    </p:spTree>
    <p:extLst>
      <p:ext uri="{BB962C8B-B14F-4D97-AF65-F5344CB8AC3E}">
        <p14:creationId xmlns:p14="http://schemas.microsoft.com/office/powerpoint/2010/main" val="95703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8427-2944-81D2-9A56-BCE07DDCA34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246C29E-B06F-2C3C-8C80-13B8CB2C689C}"/>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54DEE6FF-9A83-87D7-3B70-71868CE3BF25}"/>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C2F85EA4-0767-63D9-8861-CD765EDD0C84}"/>
              </a:ext>
            </a:extLst>
          </p:cNvPr>
          <p:cNvSpPr>
            <a:spLocks noGrp="1"/>
          </p:cNvSpPr>
          <p:nvPr>
            <p:ph type="sldNum" sz="quarter" idx="12"/>
          </p:nvPr>
        </p:nvSpPr>
        <p:spPr/>
        <p:txBody>
          <a:bodyPr/>
          <a:lstStyle/>
          <a:p>
            <a:fld id="{403E1DB0-D142-6D44-86D4-ACFD77BD1919}" type="slidenum">
              <a:rPr lang="es-ES" smtClean="0"/>
              <a:pPr/>
              <a:t>27</a:t>
            </a:fld>
            <a:endParaRPr lang="es-ES" dirty="0"/>
          </a:p>
        </p:txBody>
      </p:sp>
      <p:pic>
        <p:nvPicPr>
          <p:cNvPr id="10" name="Picture 17">
            <a:extLst>
              <a:ext uri="{FF2B5EF4-FFF2-40B4-BE49-F238E27FC236}">
                <a16:creationId xmlns:a16="http://schemas.microsoft.com/office/drawing/2014/main" id="{87F87090-4174-C65F-755B-CF56360F4CDB}"/>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961C8590-C92E-36E2-276F-795010648FED}"/>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Suspensión</a:t>
            </a:r>
          </a:p>
        </p:txBody>
      </p:sp>
      <p:sp>
        <p:nvSpPr>
          <p:cNvPr id="9" name="Rectángulo 8">
            <a:extLst>
              <a:ext uri="{FF2B5EF4-FFF2-40B4-BE49-F238E27FC236}">
                <a16:creationId xmlns:a16="http://schemas.microsoft.com/office/drawing/2014/main" id="{A6B032E0-E5AD-0071-EECC-FAA3EE2D11AC}"/>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3DE6FA41-3448-2902-5D91-FFE90FA6D59D}"/>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923D05B2-278B-E2B0-BCF2-0FC17C61478F}"/>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BAD4DBBD-D917-176F-C81E-3936BACC0413}"/>
              </a:ext>
            </a:extLst>
          </p:cNvPr>
          <p:cNvSpPr/>
          <p:nvPr/>
        </p:nvSpPr>
        <p:spPr>
          <a:xfrm>
            <a:off x="872836" y="2027382"/>
            <a:ext cx="8271164" cy="1046018"/>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39E0CFBE-ED9A-CFF5-11AC-780163EA024E}"/>
              </a:ext>
            </a:extLst>
          </p:cNvPr>
          <p:cNvSpPr txBox="1">
            <a:spLocks/>
          </p:cNvSpPr>
          <p:nvPr/>
        </p:nvSpPr>
        <p:spPr>
          <a:xfrm>
            <a:off x="872837" y="2126357"/>
            <a:ext cx="7623464" cy="4407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VII Convenio Colectivo General del Sector de la Construcción. Libro III Plan de Pensiones de Empleo Simplificado del Sector de la Construcción. </a:t>
            </a:r>
          </a:p>
          <a:p>
            <a:pPr marL="0" indent="0">
              <a:buFont typeface="Arial"/>
              <a:buNone/>
            </a:pPr>
            <a:endPar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Art.17.2. Partícipes en Suspenso</a:t>
            </a:r>
          </a:p>
        </p:txBody>
      </p:sp>
      <p:sp>
        <p:nvSpPr>
          <p:cNvPr id="21" name="Título 6">
            <a:extLst>
              <a:ext uri="{FF2B5EF4-FFF2-40B4-BE49-F238E27FC236}">
                <a16:creationId xmlns:a16="http://schemas.microsoft.com/office/drawing/2014/main" id="{1C5F0421-70D2-B9D8-0761-F1CEA87BE752}"/>
              </a:ext>
            </a:extLst>
          </p:cNvPr>
          <p:cNvSpPr txBox="1">
            <a:spLocks/>
          </p:cNvSpPr>
          <p:nvPr/>
        </p:nvSpPr>
        <p:spPr>
          <a:xfrm>
            <a:off x="1003642" y="3171888"/>
            <a:ext cx="7492658" cy="31844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228600" algn="just">
              <a:lnSpc>
                <a:spcPct val="170000"/>
              </a:lnSpc>
              <a:spcAft>
                <a:spcPts val="1200"/>
              </a:spcAft>
              <a:buFont typeface="+mj-lt"/>
              <a:buAutoNum type="arabicPeriod" startAt="3"/>
            </a:pP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se interrumpirán las contribuciones de la Entidad Promotora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favor de los Partícipes que se encuentren en alguna de las siguientes situaciones, además de las excepciones recogidas en el artículo 29 del presente Reglamento de Especificaciones: </a:t>
            </a:r>
          </a:p>
          <a:p>
            <a:pPr marL="628650" lvl="2" algn="just">
              <a:lnSpc>
                <a:spcPct val="170000"/>
              </a:lnSpc>
              <a:spcAft>
                <a:spcPts val="1200"/>
              </a:spcAft>
              <a:buFont typeface="+mj-lt"/>
              <a:buAutoNum type="alphaLcPeriod"/>
            </a:pPr>
            <a:r>
              <a:rPr lang="es-ES" sz="1000"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Nacimiento, riesgo durante el embarazo, riesgo durante la lactancia natural de un menor de nueve meses de la mujer trabajadora, adopción y guarda con fines de adopción o acogimiento,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 conformidad con el Código Civil o las leyes civiles de las Comunidades Autónomas que lo regulen, siempre que su duración no sea inferior a un año, de menores de seis años, o mayores de dicha edad con discapacidad o que por sus circunstancias y experiencias personales o por provenir del extranjero, tengan especiales dificultades de inserción social y familiar debidamente acreditadas por los servicios sociales competentes.</a:t>
            </a:r>
          </a:p>
          <a:p>
            <a:pPr marL="228600" lvl="1" indent="-228600" algn="just">
              <a:lnSpc>
                <a:spcPct val="170000"/>
              </a:lnSpc>
              <a:spcAft>
                <a:spcPts val="1200"/>
              </a:spcAft>
              <a:buFont typeface="+mj-lt"/>
              <a:buAutoNum type="arabicPeriod" startAt="3"/>
            </a:pPr>
            <a:endPar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809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1D8AC-3B47-9DB3-1569-02756FFE620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9C9945C9-111A-F36B-1CBA-B75787E29653}"/>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ABBA09EE-7768-DC1C-AF71-10F44D101F99}"/>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16E9AA51-E7E8-9352-1818-DF6065AEE84A}"/>
              </a:ext>
            </a:extLst>
          </p:cNvPr>
          <p:cNvSpPr>
            <a:spLocks noGrp="1"/>
          </p:cNvSpPr>
          <p:nvPr>
            <p:ph type="sldNum" sz="quarter" idx="12"/>
          </p:nvPr>
        </p:nvSpPr>
        <p:spPr/>
        <p:txBody>
          <a:bodyPr/>
          <a:lstStyle/>
          <a:p>
            <a:fld id="{403E1DB0-D142-6D44-86D4-ACFD77BD1919}" type="slidenum">
              <a:rPr lang="es-ES" smtClean="0"/>
              <a:pPr/>
              <a:t>28</a:t>
            </a:fld>
            <a:endParaRPr lang="es-ES" dirty="0"/>
          </a:p>
        </p:txBody>
      </p:sp>
      <p:pic>
        <p:nvPicPr>
          <p:cNvPr id="10" name="Picture 17">
            <a:extLst>
              <a:ext uri="{FF2B5EF4-FFF2-40B4-BE49-F238E27FC236}">
                <a16:creationId xmlns:a16="http://schemas.microsoft.com/office/drawing/2014/main" id="{9858492D-0004-8A4B-CEE7-639A6F4A80E1}"/>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9CB56E61-84E3-D46E-6D2D-5B05CB168B5F}"/>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No Suspensión</a:t>
            </a:r>
          </a:p>
        </p:txBody>
      </p:sp>
      <p:sp>
        <p:nvSpPr>
          <p:cNvPr id="9" name="Rectángulo 8">
            <a:extLst>
              <a:ext uri="{FF2B5EF4-FFF2-40B4-BE49-F238E27FC236}">
                <a16:creationId xmlns:a16="http://schemas.microsoft.com/office/drawing/2014/main" id="{2B7267AE-E9DF-CC2B-3E19-BD6023061AEE}"/>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11AC1A77-04C8-659F-2AAD-BCD075870E2C}"/>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5C7B8E1B-43D0-659D-2420-080EB4933BA3}"/>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74857F4E-B934-BA02-AD9C-CD50116F45C4}"/>
              </a:ext>
            </a:extLst>
          </p:cNvPr>
          <p:cNvSpPr/>
          <p:nvPr/>
        </p:nvSpPr>
        <p:spPr>
          <a:xfrm>
            <a:off x="872836" y="2027382"/>
            <a:ext cx="8271164" cy="1046018"/>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3361A095-4F1F-F8D4-8AFA-7579E4AB9765}"/>
              </a:ext>
            </a:extLst>
          </p:cNvPr>
          <p:cNvSpPr txBox="1">
            <a:spLocks/>
          </p:cNvSpPr>
          <p:nvPr/>
        </p:nvSpPr>
        <p:spPr>
          <a:xfrm>
            <a:off x="872837" y="2126357"/>
            <a:ext cx="7623464" cy="4407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VII Convenio Colectivo General del Sector de la Construcción. Libro III Plan de Pensiones de Empleo Simplificado del Sector de la Construcción. </a:t>
            </a:r>
          </a:p>
          <a:p>
            <a:pPr marL="0" indent="0">
              <a:buFont typeface="Arial"/>
              <a:buNone/>
            </a:pPr>
            <a:endPar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Art.17.2. Partícipes en Suspenso</a:t>
            </a:r>
          </a:p>
        </p:txBody>
      </p:sp>
      <p:sp>
        <p:nvSpPr>
          <p:cNvPr id="21" name="Título 6">
            <a:extLst>
              <a:ext uri="{FF2B5EF4-FFF2-40B4-BE49-F238E27FC236}">
                <a16:creationId xmlns:a16="http://schemas.microsoft.com/office/drawing/2014/main" id="{3EE218B7-0316-9C53-1167-41F50F937BA0}"/>
              </a:ext>
            </a:extLst>
          </p:cNvPr>
          <p:cNvSpPr txBox="1">
            <a:spLocks/>
          </p:cNvSpPr>
          <p:nvPr/>
        </p:nvSpPr>
        <p:spPr>
          <a:xfrm>
            <a:off x="1003642" y="3171888"/>
            <a:ext cx="7492658" cy="31844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lvl="2" algn="just">
              <a:lnSpc>
                <a:spcPct val="170000"/>
              </a:lnSpc>
              <a:spcAft>
                <a:spcPts val="1200"/>
              </a:spcAft>
              <a:buFont typeface="+mj-lt"/>
              <a:buAutoNum type="alphaLcPeriod" startAt="2"/>
            </a:pP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Durante la reducción de jornada en los supuestos regulados en el artículo 37.6 del Real Decreto Legislativo 2/2015, de 23 de octubre,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por el que se aprueba el texto refundido de la Ley del Estatuto de los Trabajadores. </a:t>
            </a:r>
          </a:p>
          <a:p>
            <a:pPr marL="628650" lvl="2" algn="just">
              <a:lnSpc>
                <a:spcPct val="170000"/>
              </a:lnSpc>
              <a:spcAft>
                <a:spcPts val="1200"/>
              </a:spcAft>
              <a:buFont typeface="+mj-lt"/>
              <a:buAutoNum type="alphaLcPeriod" startAt="2"/>
            </a:pP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Incapacidad temporal del Partícipe derivada de enfermedad profesional y accidente laboral durante el período que dure esta situación. </a:t>
            </a:r>
          </a:p>
          <a:p>
            <a:pPr marL="628650" lvl="2" algn="just">
              <a:lnSpc>
                <a:spcPct val="170000"/>
              </a:lnSpc>
              <a:spcAft>
                <a:spcPts val="1200"/>
              </a:spcAft>
              <a:buFont typeface="+mj-lt"/>
              <a:buAutoNum type="alphaLcPeriod" startAt="2"/>
            </a:pP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Incapacidad temporal del Partícipe derivada de enfermedad común y accidente no laboral, siempre que sea necesaria la hospitalización, durante el período de hospitalización y los sesenta días siguientes, siempre que continúe en situación de incapacidad temporal.</a:t>
            </a:r>
          </a:p>
          <a:p>
            <a:pPr marL="228600" lvl="1" indent="-228600" algn="just">
              <a:lnSpc>
                <a:spcPct val="170000"/>
              </a:lnSpc>
              <a:spcAft>
                <a:spcPts val="1200"/>
              </a:spcAft>
              <a:buFont typeface="+mj-lt"/>
              <a:buAutoNum type="arabicPeriod" startAt="3"/>
            </a:pPr>
            <a:endPar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022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3157F-B21C-616E-23CE-68E3804FAA5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3045873-9C4D-460A-E0C7-90669035C893}"/>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A8ED9189-8522-61D3-88A2-56CF466542C3}"/>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EE61D63E-82F5-6CC9-B9D8-5FFA3AFEB7F0}"/>
              </a:ext>
            </a:extLst>
          </p:cNvPr>
          <p:cNvSpPr>
            <a:spLocks noGrp="1"/>
          </p:cNvSpPr>
          <p:nvPr>
            <p:ph type="sldNum" sz="quarter" idx="12"/>
          </p:nvPr>
        </p:nvSpPr>
        <p:spPr/>
        <p:txBody>
          <a:bodyPr/>
          <a:lstStyle/>
          <a:p>
            <a:fld id="{403E1DB0-D142-6D44-86D4-ACFD77BD1919}" type="slidenum">
              <a:rPr lang="es-ES" smtClean="0"/>
              <a:pPr/>
              <a:t>29</a:t>
            </a:fld>
            <a:endParaRPr lang="es-ES" dirty="0"/>
          </a:p>
        </p:txBody>
      </p:sp>
      <p:pic>
        <p:nvPicPr>
          <p:cNvPr id="10" name="Picture 17">
            <a:extLst>
              <a:ext uri="{FF2B5EF4-FFF2-40B4-BE49-F238E27FC236}">
                <a16:creationId xmlns:a16="http://schemas.microsoft.com/office/drawing/2014/main" id="{B8D6D29B-A1B6-3DD0-3D96-20A3E450FCA9}"/>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8422E5F8-5596-5D66-F66D-348AE3E8E52E}"/>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Suspensión</a:t>
            </a:r>
          </a:p>
        </p:txBody>
      </p:sp>
      <p:sp>
        <p:nvSpPr>
          <p:cNvPr id="9" name="Rectángulo 8">
            <a:extLst>
              <a:ext uri="{FF2B5EF4-FFF2-40B4-BE49-F238E27FC236}">
                <a16:creationId xmlns:a16="http://schemas.microsoft.com/office/drawing/2014/main" id="{AEF9F2B8-2BA1-F042-D7FA-16B30D856465}"/>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53ED3663-4539-6B17-99BC-E4C6206F5D87}"/>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48E9C886-1678-44A2-C5C7-2F5D16AA8D0E}"/>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49CAA358-AA61-933D-B5A6-107C0AADD93E}"/>
              </a:ext>
            </a:extLst>
          </p:cNvPr>
          <p:cNvSpPr/>
          <p:nvPr/>
        </p:nvSpPr>
        <p:spPr>
          <a:xfrm>
            <a:off x="872836" y="2027382"/>
            <a:ext cx="8271164" cy="1046018"/>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362B4F29-8453-2EBB-3945-14418AACFEF9}"/>
              </a:ext>
            </a:extLst>
          </p:cNvPr>
          <p:cNvSpPr txBox="1">
            <a:spLocks/>
          </p:cNvSpPr>
          <p:nvPr/>
        </p:nvSpPr>
        <p:spPr>
          <a:xfrm>
            <a:off x="872837" y="2126357"/>
            <a:ext cx="7623464" cy="4407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VII Convenio Colectivo General del Sector de la Construcción. Libro III Plan de Pensiones de Empleo Simplificado del Sector de la Construcción. </a:t>
            </a:r>
          </a:p>
          <a:p>
            <a:pPr marL="0" indent="0">
              <a:buFont typeface="Arial"/>
              <a:buNone/>
            </a:pPr>
            <a:endPar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Art.17.2. Partícipes en Suspenso</a:t>
            </a:r>
          </a:p>
        </p:txBody>
      </p:sp>
      <p:sp>
        <p:nvSpPr>
          <p:cNvPr id="21" name="Título 6">
            <a:extLst>
              <a:ext uri="{FF2B5EF4-FFF2-40B4-BE49-F238E27FC236}">
                <a16:creationId xmlns:a16="http://schemas.microsoft.com/office/drawing/2014/main" id="{958AB84A-8725-FD85-93CA-AB70FD7DF778}"/>
              </a:ext>
            </a:extLst>
          </p:cNvPr>
          <p:cNvSpPr txBox="1">
            <a:spLocks/>
          </p:cNvSpPr>
          <p:nvPr/>
        </p:nvSpPr>
        <p:spPr>
          <a:xfrm>
            <a:off x="1003642" y="3171888"/>
            <a:ext cx="7492658" cy="22002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lvl="2" algn="just">
              <a:lnSpc>
                <a:spcPct val="170000"/>
              </a:lnSpc>
              <a:spcAft>
                <a:spcPts val="1200"/>
              </a:spcAft>
              <a:buFont typeface="+mj-lt"/>
              <a:buAutoNum type="alphaLcPeriod" startAt="5"/>
            </a:pP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Cierre del centro de trabajo cuando concurran las circunstancias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que se indican en el artículo 12 del Real Decreto-ley 17/1977, de 4 de marzo, sobre relaciones de trabajo, ( huelga)  siempre que la reapertura del mismo lo haya sido a requerimiento de la Autoridad Laboral y, en todo caso, con una duración máxima de 15 días.</a:t>
            </a:r>
          </a:p>
          <a:p>
            <a:pPr marL="0" lvl="1" indent="0" algn="just">
              <a:lnSpc>
                <a:spcPct val="170000"/>
              </a:lnSpc>
              <a:spcAft>
                <a:spcPts val="1200"/>
              </a:spcAft>
              <a:buNone/>
            </a:pPr>
            <a:endPar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319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B72B873-07D7-47A5-FFDE-6BFF736B9ED7}"/>
              </a:ext>
            </a:extLst>
          </p:cNvPr>
          <p:cNvSpPr/>
          <p:nvPr/>
        </p:nvSpPr>
        <p:spPr>
          <a:xfrm>
            <a:off x="-1" y="4864101"/>
            <a:ext cx="9143999" cy="10538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3</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Rectángulo 1">
            <a:extLst>
              <a:ext uri="{FF2B5EF4-FFF2-40B4-BE49-F238E27FC236}">
                <a16:creationId xmlns:a16="http://schemas.microsoft.com/office/drawing/2014/main" id="{D2B227EC-AA28-F28D-2999-A5E319715370}"/>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5" name="CuadroTexto 4">
            <a:extLst>
              <a:ext uri="{FF2B5EF4-FFF2-40B4-BE49-F238E27FC236}">
                <a16:creationId xmlns:a16="http://schemas.microsoft.com/office/drawing/2014/main" id="{6ABFF777-1FD3-7FB9-401F-2412F5E276F1}"/>
              </a:ext>
            </a:extLst>
          </p:cNvPr>
          <p:cNvSpPr txBox="1"/>
          <p:nvPr/>
        </p:nvSpPr>
        <p:spPr>
          <a:xfrm>
            <a:off x="145472" y="1244035"/>
            <a:ext cx="8738755" cy="400110"/>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tx1">
                    <a:lumMod val="75000"/>
                    <a:lumOff val="25000"/>
                  </a:schemeClr>
                </a:solidFill>
                <a:latin typeface="Open Sans"/>
                <a:ea typeface="Open Sans"/>
                <a:cs typeface="Open Sans"/>
              </a:rPr>
              <a:t>Plan de Pensiones simplificado del Sector de la Construcción</a:t>
            </a:r>
            <a:endPar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descr="Imagen que contiene objeto, reloj, señal, dibujo&#10;&#10;Descripción generada automáticamente">
            <a:extLst>
              <a:ext uri="{FF2B5EF4-FFF2-40B4-BE49-F238E27FC236}">
                <a16:creationId xmlns:a16="http://schemas.microsoft.com/office/drawing/2014/main" id="{82B1DD02-9977-2001-E850-1D1A9ED7ADBE}"/>
              </a:ext>
            </a:extLst>
          </p:cNvPr>
          <p:cNvPicPr>
            <a:picLocks noChangeAspect="1"/>
          </p:cNvPicPr>
          <p:nvPr/>
        </p:nvPicPr>
        <p:blipFill>
          <a:blip r:embed="rId4"/>
          <a:stretch>
            <a:fillRect/>
          </a:stretch>
        </p:blipFill>
        <p:spPr>
          <a:xfrm>
            <a:off x="476371" y="313954"/>
            <a:ext cx="1196565" cy="266349"/>
          </a:xfrm>
          <a:prstGeom prst="rect">
            <a:avLst/>
          </a:prstGeom>
        </p:spPr>
      </p:pic>
      <p:sp>
        <p:nvSpPr>
          <p:cNvPr id="12" name="CuadroTexto 11">
            <a:extLst>
              <a:ext uri="{FF2B5EF4-FFF2-40B4-BE49-F238E27FC236}">
                <a16:creationId xmlns:a16="http://schemas.microsoft.com/office/drawing/2014/main" id="{17B27C01-A50D-A3E3-5FCE-44E567069197}"/>
              </a:ext>
            </a:extLst>
          </p:cNvPr>
          <p:cNvSpPr txBox="1"/>
          <p:nvPr/>
        </p:nvSpPr>
        <p:spPr>
          <a:xfrm>
            <a:off x="775438" y="1856102"/>
            <a:ext cx="7568463" cy="1350563"/>
          </a:xfrm>
          <a:prstGeom prst="rect">
            <a:avLst/>
          </a:prstGeom>
          <a:noFill/>
        </p:spPr>
        <p:txBody>
          <a:bodyPr wrap="square" rtlCol="0">
            <a:spAutoFit/>
          </a:bodyPr>
          <a:lstStyle/>
          <a:p>
            <a:pPr lvl="0" algn="just">
              <a:lnSpc>
                <a:spcPct val="150000"/>
              </a:lnSpc>
              <a:spcBef>
                <a:spcPts val="400"/>
              </a:spcBef>
            </a:pP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Es un </a:t>
            </a: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plan de pensiones </a:t>
            </a: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establecido en el Libro Tercero del VII Convenio General del Sector de la Construcción (BOE del 23 de septiembre de 2023) </a:t>
            </a: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 virtud del cual las entidades promotoras realizarán contribuciones por sus partícipes en la cuantía, forma y plazos establecidos. </a:t>
            </a:r>
          </a:p>
        </p:txBody>
      </p:sp>
      <p:pic>
        <p:nvPicPr>
          <p:cNvPr id="20" name="Gráfico 19">
            <a:extLst>
              <a:ext uri="{FF2B5EF4-FFF2-40B4-BE49-F238E27FC236}">
                <a16:creationId xmlns:a16="http://schemas.microsoft.com/office/drawing/2014/main" id="{196E5305-6FEE-F7CE-DDA5-E6CB06E6EE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532" y="4535787"/>
            <a:ext cx="2758807" cy="1182346"/>
          </a:xfrm>
          <a:prstGeom prst="rect">
            <a:avLst/>
          </a:prstGeom>
        </p:spPr>
      </p:pic>
      <p:pic>
        <p:nvPicPr>
          <p:cNvPr id="22" name="Gráfico 21">
            <a:extLst>
              <a:ext uri="{FF2B5EF4-FFF2-40B4-BE49-F238E27FC236}">
                <a16:creationId xmlns:a16="http://schemas.microsoft.com/office/drawing/2014/main" id="{B9D0AEC8-E918-DF0F-5DF2-0BE96C83B6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19798" y="4320815"/>
            <a:ext cx="2400520" cy="1397318"/>
          </a:xfrm>
          <a:prstGeom prst="rect">
            <a:avLst/>
          </a:prstGeom>
        </p:spPr>
      </p:pic>
      <p:pic>
        <p:nvPicPr>
          <p:cNvPr id="24" name="Gráfico 23">
            <a:extLst>
              <a:ext uri="{FF2B5EF4-FFF2-40B4-BE49-F238E27FC236}">
                <a16:creationId xmlns:a16="http://schemas.microsoft.com/office/drawing/2014/main" id="{9216B657-C609-56C3-F96F-50DE4B0AD8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87777" y="4213329"/>
            <a:ext cx="2328863" cy="1504804"/>
          </a:xfrm>
          <a:prstGeom prst="rect">
            <a:avLst/>
          </a:prstGeom>
        </p:spPr>
      </p:pic>
    </p:spTree>
    <p:extLst>
      <p:ext uri="{BB962C8B-B14F-4D97-AF65-F5344CB8AC3E}">
        <p14:creationId xmlns:p14="http://schemas.microsoft.com/office/powerpoint/2010/main" val="247231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BA93-8F33-391B-5351-8C5434F8DEA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EE16141-5C8D-4796-DF05-189E92F81466}"/>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1E7F2963-CACD-E9A3-752F-5BA539C915FA}"/>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A0A781D5-527F-3A17-CB24-49894E4CC6E8}"/>
              </a:ext>
            </a:extLst>
          </p:cNvPr>
          <p:cNvSpPr>
            <a:spLocks noGrp="1"/>
          </p:cNvSpPr>
          <p:nvPr>
            <p:ph type="sldNum" sz="quarter" idx="12"/>
          </p:nvPr>
        </p:nvSpPr>
        <p:spPr/>
        <p:txBody>
          <a:bodyPr/>
          <a:lstStyle/>
          <a:p>
            <a:fld id="{403E1DB0-D142-6D44-86D4-ACFD77BD1919}" type="slidenum">
              <a:rPr lang="es-ES" smtClean="0"/>
              <a:pPr/>
              <a:t>30</a:t>
            </a:fld>
            <a:endParaRPr lang="es-ES" dirty="0"/>
          </a:p>
        </p:txBody>
      </p:sp>
      <p:pic>
        <p:nvPicPr>
          <p:cNvPr id="10" name="Picture 17">
            <a:extLst>
              <a:ext uri="{FF2B5EF4-FFF2-40B4-BE49-F238E27FC236}">
                <a16:creationId xmlns:a16="http://schemas.microsoft.com/office/drawing/2014/main" id="{17F0806B-BA7F-55C5-7357-9CA375FD5A61}"/>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95EBA21C-B75A-1E30-A91C-BEB17DD70A6B}"/>
              </a:ext>
            </a:extLst>
          </p:cNvPr>
          <p:cNvSpPr txBox="1">
            <a:spLocks/>
          </p:cNvSpPr>
          <p:nvPr/>
        </p:nvSpPr>
        <p:spPr>
          <a:xfrm>
            <a:off x="590308" y="1098060"/>
            <a:ext cx="8096491" cy="7574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1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Artículo 29</a:t>
            </a:r>
          </a:p>
        </p:txBody>
      </p:sp>
      <p:sp>
        <p:nvSpPr>
          <p:cNvPr id="9" name="Rectángulo 8">
            <a:extLst>
              <a:ext uri="{FF2B5EF4-FFF2-40B4-BE49-F238E27FC236}">
                <a16:creationId xmlns:a16="http://schemas.microsoft.com/office/drawing/2014/main" id="{4D0CB5D1-6F74-285F-AEBF-782AF7E77863}"/>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294013C3-F0CC-5F4A-7624-9254659B5675}"/>
              </a:ext>
            </a:extLst>
          </p:cNvPr>
          <p:cNvPicPr>
            <a:picLocks noChangeAspect="1"/>
          </p:cNvPicPr>
          <p:nvPr/>
        </p:nvPicPr>
        <p:blipFill>
          <a:blip r:embed="rId4"/>
          <a:stretch>
            <a:fillRect/>
          </a:stretch>
        </p:blipFill>
        <p:spPr>
          <a:xfrm>
            <a:off x="476371" y="313954"/>
            <a:ext cx="1196565" cy="266349"/>
          </a:xfrm>
          <a:prstGeom prst="rect">
            <a:avLst/>
          </a:prstGeom>
        </p:spPr>
      </p:pic>
      <p:sp>
        <p:nvSpPr>
          <p:cNvPr id="2" name="1 Título">
            <a:extLst>
              <a:ext uri="{FF2B5EF4-FFF2-40B4-BE49-F238E27FC236}">
                <a16:creationId xmlns:a16="http://schemas.microsoft.com/office/drawing/2014/main" id="{144CD8CE-ADDB-5CB6-5E9B-AAF9190565FB}"/>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Situaciones a tener en cuenta</a:t>
            </a:r>
          </a:p>
        </p:txBody>
      </p:sp>
      <p:sp>
        <p:nvSpPr>
          <p:cNvPr id="19" name="Rectángulo 18">
            <a:extLst>
              <a:ext uri="{FF2B5EF4-FFF2-40B4-BE49-F238E27FC236}">
                <a16:creationId xmlns:a16="http://schemas.microsoft.com/office/drawing/2014/main" id="{2BDACBFE-5A5E-DCA8-FF54-BF72F4A47BB5}"/>
              </a:ext>
            </a:extLst>
          </p:cNvPr>
          <p:cNvSpPr/>
          <p:nvPr/>
        </p:nvSpPr>
        <p:spPr>
          <a:xfrm>
            <a:off x="872836" y="2027382"/>
            <a:ext cx="8271164" cy="1046018"/>
          </a:xfrm>
          <a:prstGeom prst="rect">
            <a:avLst/>
          </a:prstGeom>
          <a:solidFill>
            <a:srgbClr val="78D6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Título 6">
            <a:extLst>
              <a:ext uri="{FF2B5EF4-FFF2-40B4-BE49-F238E27FC236}">
                <a16:creationId xmlns:a16="http://schemas.microsoft.com/office/drawing/2014/main" id="{B4224A4C-C08E-9B48-CDD2-78E4B77CA2D0}"/>
              </a:ext>
            </a:extLst>
          </p:cNvPr>
          <p:cNvSpPr txBox="1">
            <a:spLocks/>
          </p:cNvSpPr>
          <p:nvPr/>
        </p:nvSpPr>
        <p:spPr>
          <a:xfrm>
            <a:off x="872837" y="2126357"/>
            <a:ext cx="7623464" cy="4407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VII Convenio Colectivo General del Sector de la Construcción. Libro III Plan de Pensiones de Empleo Simplificado del Sector de la Construcción. </a:t>
            </a:r>
          </a:p>
          <a:p>
            <a:pPr marL="0" indent="0">
              <a:buFont typeface="Arial"/>
              <a:buNone/>
            </a:pPr>
            <a:endPar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s-E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29. Suspensión de la realización de contribuciones.</a:t>
            </a:r>
          </a:p>
        </p:txBody>
      </p:sp>
      <p:sp>
        <p:nvSpPr>
          <p:cNvPr id="21" name="Título 6">
            <a:extLst>
              <a:ext uri="{FF2B5EF4-FFF2-40B4-BE49-F238E27FC236}">
                <a16:creationId xmlns:a16="http://schemas.microsoft.com/office/drawing/2014/main" id="{4A237851-480D-01C7-5AFA-49568A5E9A5C}"/>
              </a:ext>
            </a:extLst>
          </p:cNvPr>
          <p:cNvSpPr txBox="1">
            <a:spLocks/>
          </p:cNvSpPr>
          <p:nvPr/>
        </p:nvSpPr>
        <p:spPr>
          <a:xfrm>
            <a:off x="1003642" y="3171887"/>
            <a:ext cx="7492658" cy="35495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70000"/>
              </a:lnSpc>
              <a:spcAft>
                <a:spcPts val="1200"/>
              </a:spcAft>
              <a:buNone/>
            </a:pP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 Entidad Promotora suspenderá la contribución en los casos siguientes: </a:t>
            </a:r>
          </a:p>
          <a:p>
            <a:pPr marL="228600" lvl="1" indent="-228600" algn="just">
              <a:lnSpc>
                <a:spcPct val="170000"/>
              </a:lnSpc>
              <a:spcBef>
                <a:spcPts val="0"/>
              </a:spcBef>
              <a:spcAft>
                <a:spcPts val="600"/>
              </a:spcAft>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Cuando el Partícipe que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 hubiese jubilado parcialmente no hubiese optado por ser Beneficiario de la prestación derivada de la contingencia de jubilación. </a:t>
            </a:r>
          </a:p>
          <a:p>
            <a:pPr marL="228600" lvl="1" indent="-228600" algn="just">
              <a:lnSpc>
                <a:spcPct val="170000"/>
              </a:lnSpc>
              <a:spcBef>
                <a:spcPts val="0"/>
              </a:spcBef>
              <a:spcAft>
                <a:spcPts val="600"/>
              </a:spcAft>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Durante el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período de inactividad en los contratos de trabajo fijos-discontinuos. </a:t>
            </a:r>
          </a:p>
          <a:p>
            <a:pPr marL="228600" lvl="1" indent="-228600" algn="just">
              <a:lnSpc>
                <a:spcPct val="170000"/>
              </a:lnSpc>
              <a:spcBef>
                <a:spcPts val="0"/>
              </a:spcBef>
              <a:spcAft>
                <a:spcPts val="600"/>
              </a:spcAft>
              <a:buFont typeface="+mj-lt"/>
              <a:buAutoNum type="alphaLcPeriod"/>
            </a:pP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Cuando concurra cualquiera de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las causas de suspensión del contrato de trabajo</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previstas legal o convencionalmente,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excepción </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 las situaciones expresamente contempladas en el artículo </a:t>
            </a:r>
            <a:r>
              <a:rPr lang="es-E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17.3 del presente Reglamento de Especificaciones</a:t>
            </a:r>
            <a:r>
              <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en el que se enumeran los recogidos en el artículo 5.1.a)2.º, párrafo segundo, del Real Decreto Legislativo 1/2002, de 29 de noviembre, por el que se aprueba el texto refundido de la Ley de Regulación de los Planes y Fondos de Pensiones, y que son los recogidos en el artículo 48, apartados 4 a 8, del Real Decreto Legislativo 2/2015, de 23 de octubre, por el que se aprueba el texto refundido de la Ley del Estatuto de los Trabajadores, así como en el artículo 37.6 del referido Estatuto de los Trabajadores.</a:t>
            </a:r>
          </a:p>
          <a:p>
            <a:pPr marL="0" lvl="1" indent="0" algn="just">
              <a:lnSpc>
                <a:spcPct val="170000"/>
              </a:lnSpc>
              <a:spcAft>
                <a:spcPts val="1200"/>
              </a:spcAft>
              <a:buNone/>
            </a:pPr>
            <a:endParaRPr lang="es-E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964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A9A90-BE0B-C06A-C6AA-89BE623D6D9E}"/>
            </a:ext>
          </a:extLst>
        </p:cNvPr>
        <p:cNvGrpSpPr/>
        <p:nvPr/>
      </p:nvGrpSpPr>
      <p:grpSpPr>
        <a:xfrm>
          <a:off x="0" y="0"/>
          <a:ext cx="0" cy="0"/>
          <a:chOff x="0" y="0"/>
          <a:chExt cx="0" cy="0"/>
        </a:xfrm>
      </p:grpSpPr>
      <p:sp>
        <p:nvSpPr>
          <p:cNvPr id="20" name="Rectángulo 19">
            <a:extLst>
              <a:ext uri="{FF2B5EF4-FFF2-40B4-BE49-F238E27FC236}">
                <a16:creationId xmlns:a16="http://schemas.microsoft.com/office/drawing/2014/main" id="{6AF90FC1-37F5-6850-8192-7F529103D6C7}"/>
              </a:ext>
            </a:extLst>
          </p:cNvPr>
          <p:cNvSpPr/>
          <p:nvPr/>
        </p:nvSpPr>
        <p:spPr>
          <a:xfrm rot="16200000">
            <a:off x="4183364" y="1157562"/>
            <a:ext cx="777275" cy="9144002"/>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9C8780F3-C2A4-4BAF-0AD5-3744647989F4}"/>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91F92117-1E4E-8DAA-C67B-A30C428FAA2F}"/>
              </a:ext>
            </a:extLst>
          </p:cNvPr>
          <p:cNvSpPr>
            <a:spLocks noGrp="1"/>
          </p:cNvSpPr>
          <p:nvPr>
            <p:ph type="sldNum" sz="quarter" idx="12"/>
          </p:nvPr>
        </p:nvSpPr>
        <p:spPr/>
        <p:txBody>
          <a:bodyPr/>
          <a:lstStyle/>
          <a:p>
            <a:fld id="{403E1DB0-D142-6D44-86D4-ACFD77BD1919}" type="slidenum">
              <a:rPr lang="es-ES" smtClean="0"/>
              <a:pPr/>
              <a:t>31</a:t>
            </a:fld>
            <a:endParaRPr lang="es-ES"/>
          </a:p>
        </p:txBody>
      </p:sp>
      <p:pic>
        <p:nvPicPr>
          <p:cNvPr id="10" name="Picture 17">
            <a:extLst>
              <a:ext uri="{FF2B5EF4-FFF2-40B4-BE49-F238E27FC236}">
                <a16:creationId xmlns:a16="http://schemas.microsoft.com/office/drawing/2014/main" id="{C2B0368D-5652-556B-65AA-7DBFBCF6E94F}"/>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1 Título">
            <a:extLst>
              <a:ext uri="{FF2B5EF4-FFF2-40B4-BE49-F238E27FC236}">
                <a16:creationId xmlns:a16="http://schemas.microsoft.com/office/drawing/2014/main" id="{0D43DD27-4C49-F825-8C82-7DF553292CDA}"/>
              </a:ext>
            </a:extLst>
          </p:cNvPr>
          <p:cNvSpPr txBox="1">
            <a:spLocks noGrp="1"/>
          </p:cNvSpPr>
          <p:nvPr/>
        </p:nvSpPr>
        <p:spPr>
          <a:xfrm>
            <a:off x="507544" y="1224336"/>
            <a:ext cx="7828908" cy="13448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ES" sz="2800" b="1" dirty="0">
                <a:solidFill>
                  <a:srgbClr val="78D64B"/>
                </a:solidFill>
                <a:latin typeface="Open Sans"/>
                <a:ea typeface="Open Sans"/>
                <a:cs typeface="Open Sans"/>
              </a:rPr>
              <a:t>/ </a:t>
            </a:r>
            <a:r>
              <a:rPr lang="es-ES" sz="2800" b="1" dirty="0">
                <a:solidFill>
                  <a:schemeClr val="tx1">
                    <a:lumMod val="75000"/>
                    <a:lumOff val="25000"/>
                  </a:schemeClr>
                </a:solidFill>
                <a:latin typeface="Open Sans"/>
                <a:ea typeface="Open Sans"/>
                <a:cs typeface="Open Sans"/>
              </a:rPr>
              <a:t>Impuesto de Sociedades</a:t>
            </a:r>
          </a:p>
        </p:txBody>
      </p:sp>
      <p:sp>
        <p:nvSpPr>
          <p:cNvPr id="12" name="Rectángulo 11">
            <a:extLst>
              <a:ext uri="{FF2B5EF4-FFF2-40B4-BE49-F238E27FC236}">
                <a16:creationId xmlns:a16="http://schemas.microsoft.com/office/drawing/2014/main" id="{138B9F30-9710-55D0-5404-EAD309446C91}"/>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3" name="Imagen 12" descr="Imagen que contiene objeto, reloj, señal, dibujo&#10;&#10;Descripción generada automáticamente">
            <a:extLst>
              <a:ext uri="{FF2B5EF4-FFF2-40B4-BE49-F238E27FC236}">
                <a16:creationId xmlns:a16="http://schemas.microsoft.com/office/drawing/2014/main" id="{C64C3E4A-7686-DCFD-5004-C0D64D52E6C6}"/>
              </a:ext>
            </a:extLst>
          </p:cNvPr>
          <p:cNvPicPr>
            <a:picLocks noChangeAspect="1"/>
          </p:cNvPicPr>
          <p:nvPr/>
        </p:nvPicPr>
        <p:blipFill>
          <a:blip r:embed="rId4"/>
          <a:stretch>
            <a:fillRect/>
          </a:stretch>
        </p:blipFill>
        <p:spPr>
          <a:xfrm>
            <a:off x="476371" y="313954"/>
            <a:ext cx="1196565" cy="266349"/>
          </a:xfrm>
          <a:prstGeom prst="rect">
            <a:avLst/>
          </a:prstGeom>
        </p:spPr>
      </p:pic>
      <p:pic>
        <p:nvPicPr>
          <p:cNvPr id="3" name="Imagen 2" descr="Icono&#10;&#10;Descripción generada automáticamente">
            <a:extLst>
              <a:ext uri="{FF2B5EF4-FFF2-40B4-BE49-F238E27FC236}">
                <a16:creationId xmlns:a16="http://schemas.microsoft.com/office/drawing/2014/main" id="{482862F1-8626-717F-7BDD-BCDF44995E9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5502306" y="3507539"/>
            <a:ext cx="2509086" cy="2610662"/>
          </a:xfrm>
          <a:prstGeom prst="rect">
            <a:avLst/>
          </a:prstGeom>
        </p:spPr>
      </p:pic>
    </p:spTree>
    <p:extLst>
      <p:ext uri="{BB962C8B-B14F-4D97-AF65-F5344CB8AC3E}">
        <p14:creationId xmlns:p14="http://schemas.microsoft.com/office/powerpoint/2010/main" val="2197940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317FB-A3BF-72EA-C816-1E05E7002D30}"/>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990D17AD-F6A1-F048-E75F-A8C7DCE4FA81}"/>
              </a:ext>
            </a:extLst>
          </p:cNvPr>
          <p:cNvSpPr/>
          <p:nvPr/>
        </p:nvSpPr>
        <p:spPr>
          <a:xfrm>
            <a:off x="476371" y="3911601"/>
            <a:ext cx="8667627" cy="210678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6" name="CuadroTexto 5">
            <a:extLst>
              <a:ext uri="{FF2B5EF4-FFF2-40B4-BE49-F238E27FC236}">
                <a16:creationId xmlns:a16="http://schemas.microsoft.com/office/drawing/2014/main" id="{005E76D4-12A8-DF6C-AB98-FB07B1214B36}"/>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0912D2BF-B80B-A384-49C7-B54A11C53EB4}"/>
              </a:ext>
            </a:extLst>
          </p:cNvPr>
          <p:cNvSpPr>
            <a:spLocks noGrp="1"/>
          </p:cNvSpPr>
          <p:nvPr>
            <p:ph type="sldNum" sz="quarter" idx="12"/>
          </p:nvPr>
        </p:nvSpPr>
        <p:spPr/>
        <p:txBody>
          <a:bodyPr/>
          <a:lstStyle/>
          <a:p>
            <a:fld id="{403E1DB0-D142-6D44-86D4-ACFD77BD1919}" type="slidenum">
              <a:rPr lang="es-ES" smtClean="0"/>
              <a:pPr/>
              <a:t>32</a:t>
            </a:fld>
            <a:endParaRPr lang="es-ES"/>
          </a:p>
        </p:txBody>
      </p:sp>
      <p:pic>
        <p:nvPicPr>
          <p:cNvPr id="10" name="Picture 17">
            <a:extLst>
              <a:ext uri="{FF2B5EF4-FFF2-40B4-BE49-F238E27FC236}">
                <a16:creationId xmlns:a16="http://schemas.microsoft.com/office/drawing/2014/main" id="{D7896C29-0EA4-6823-3CAD-88474CE20BA0}"/>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Rectángulo 1">
            <a:extLst>
              <a:ext uri="{FF2B5EF4-FFF2-40B4-BE49-F238E27FC236}">
                <a16:creationId xmlns:a16="http://schemas.microsoft.com/office/drawing/2014/main" id="{B5904CD9-DF20-9DB8-C187-E911C28BD1DD}"/>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5" name="CuadroTexto 4">
            <a:extLst>
              <a:ext uri="{FF2B5EF4-FFF2-40B4-BE49-F238E27FC236}">
                <a16:creationId xmlns:a16="http://schemas.microsoft.com/office/drawing/2014/main" id="{AB8AE21D-760B-F38C-D3F0-51A973F877D9}"/>
              </a:ext>
            </a:extLst>
          </p:cNvPr>
          <p:cNvSpPr txBox="1"/>
          <p:nvPr/>
        </p:nvSpPr>
        <p:spPr>
          <a:xfrm>
            <a:off x="145472" y="1244035"/>
            <a:ext cx="8738755" cy="707886"/>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tx1">
                    <a:lumMod val="75000"/>
                    <a:lumOff val="25000"/>
                  </a:schemeClr>
                </a:solidFill>
                <a:latin typeface="Open Sans"/>
                <a:ea typeface="Open Sans"/>
                <a:cs typeface="Open Sans"/>
              </a:rPr>
              <a:t>Deducción Impuesto de Sociedades por aportaciones a sistemas de previsión social</a:t>
            </a:r>
            <a:endPar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descr="Imagen que contiene objeto, reloj, señal, dibujo&#10;&#10;Descripción generada automáticamente">
            <a:extLst>
              <a:ext uri="{FF2B5EF4-FFF2-40B4-BE49-F238E27FC236}">
                <a16:creationId xmlns:a16="http://schemas.microsoft.com/office/drawing/2014/main" id="{38DB8C47-5880-2D6D-27FE-EE84141D4B06}"/>
              </a:ext>
            </a:extLst>
          </p:cNvPr>
          <p:cNvPicPr>
            <a:picLocks noChangeAspect="1"/>
          </p:cNvPicPr>
          <p:nvPr/>
        </p:nvPicPr>
        <p:blipFill>
          <a:blip r:embed="rId4"/>
          <a:stretch>
            <a:fillRect/>
          </a:stretch>
        </p:blipFill>
        <p:spPr>
          <a:xfrm>
            <a:off x="476371" y="313954"/>
            <a:ext cx="1196565" cy="266349"/>
          </a:xfrm>
          <a:prstGeom prst="rect">
            <a:avLst/>
          </a:prstGeom>
        </p:spPr>
      </p:pic>
      <p:sp>
        <p:nvSpPr>
          <p:cNvPr id="12" name="CuadroTexto 11">
            <a:extLst>
              <a:ext uri="{FF2B5EF4-FFF2-40B4-BE49-F238E27FC236}">
                <a16:creationId xmlns:a16="http://schemas.microsoft.com/office/drawing/2014/main" id="{2BDDA359-5F60-9A50-2EA8-687F952EF5A2}"/>
              </a:ext>
            </a:extLst>
          </p:cNvPr>
          <p:cNvSpPr txBox="1"/>
          <p:nvPr/>
        </p:nvSpPr>
        <p:spPr>
          <a:xfrm>
            <a:off x="775438" y="2072002"/>
            <a:ext cx="7568463" cy="3643305"/>
          </a:xfrm>
          <a:prstGeom prst="rect">
            <a:avLst/>
          </a:prstGeom>
          <a:noFill/>
        </p:spPr>
        <p:txBody>
          <a:bodyPr wrap="square" rtlCol="0">
            <a:spAutoFit/>
          </a:bodyPr>
          <a:lstStyle/>
          <a:p>
            <a:pPr lvl="0" algn="just">
              <a:lnSpc>
                <a:spcPct val="150000"/>
              </a:lnSpc>
              <a:spcAft>
                <a:spcPts val="1200"/>
              </a:spcAft>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Por otro lado, la Ley 12/2022, de 30 de junio, de regulación para el </a:t>
            </a: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impulso de los planes de pensiones de empleo</a:t>
            </a: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permite que las entidades que realicen contribuciones a sistemas de previsión social </a:t>
            </a: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empresarial a favor de sus trabajadores puedan deducirse el 10% de las mismas</a:t>
            </a: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pero solo por las contribuciones a favor de los sistemas de previsión de trabajadores con retribuciones brutas de hasta de 27.000€. </a:t>
            </a:r>
          </a:p>
          <a:p>
            <a:pPr lvl="0" algn="just">
              <a:lnSpc>
                <a:spcPct val="150000"/>
              </a:lnSpc>
              <a:spcBef>
                <a:spcPts val="400"/>
              </a:spcBef>
            </a:pPr>
            <a:endPar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algn="just">
              <a:lnSpc>
                <a:spcPct val="150000"/>
              </a:lnSpc>
              <a:spcBef>
                <a:spcPts val="400"/>
              </a:spcBef>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 deducción será del 10% por las contribuciones empresariales correspondientes a los trabajadores que no sobrepasen el umbral de los 27.000€ y, para el resto, del mismo porcentaje, </a:t>
            </a: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pero solo por la parte proporcional de las mismas en la proporción que represente 27.000€ </a:t>
            </a: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respecto a la retribución del trabajador. Esta deducción se aplicará con los límites del resto de deducciones por incentivos, puede venir limitada por la tributación mínima, y lo que no se haya podido aplicar en el ejercicio, se puede deducir en los 15 ejercicios siguientes.</a:t>
            </a:r>
          </a:p>
        </p:txBody>
      </p:sp>
      <p:sp>
        <p:nvSpPr>
          <p:cNvPr id="4" name="1 Título">
            <a:extLst>
              <a:ext uri="{FF2B5EF4-FFF2-40B4-BE49-F238E27FC236}">
                <a16:creationId xmlns:a16="http://schemas.microsoft.com/office/drawing/2014/main" id="{240A47DB-2293-DAB8-5EEA-3813DC375AD1}"/>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Deducción Impuesto de Sociedades</a:t>
            </a:r>
          </a:p>
        </p:txBody>
      </p:sp>
    </p:spTree>
    <p:extLst>
      <p:ext uri="{BB962C8B-B14F-4D97-AF65-F5344CB8AC3E}">
        <p14:creationId xmlns:p14="http://schemas.microsoft.com/office/powerpoint/2010/main" val="1405096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B3050-2A10-4CA1-358F-4D8BC16E3F6E}"/>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B0745C7C-A22B-41A9-C5F3-3A5558359AE1}"/>
              </a:ext>
            </a:extLst>
          </p:cNvPr>
          <p:cNvSpPr/>
          <p:nvPr/>
        </p:nvSpPr>
        <p:spPr>
          <a:xfrm>
            <a:off x="517146" y="1930022"/>
            <a:ext cx="8626853" cy="23371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6" name="CuadroTexto 5">
            <a:extLst>
              <a:ext uri="{FF2B5EF4-FFF2-40B4-BE49-F238E27FC236}">
                <a16:creationId xmlns:a16="http://schemas.microsoft.com/office/drawing/2014/main" id="{0B90B9BE-23A7-9101-1428-9F0A217508A8}"/>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C9300A78-FC46-F856-2D06-9B02239558BF}"/>
              </a:ext>
            </a:extLst>
          </p:cNvPr>
          <p:cNvSpPr>
            <a:spLocks noGrp="1"/>
          </p:cNvSpPr>
          <p:nvPr>
            <p:ph type="sldNum" sz="quarter" idx="12"/>
          </p:nvPr>
        </p:nvSpPr>
        <p:spPr/>
        <p:txBody>
          <a:bodyPr/>
          <a:lstStyle/>
          <a:p>
            <a:fld id="{403E1DB0-D142-6D44-86D4-ACFD77BD1919}" type="slidenum">
              <a:rPr lang="es-ES" smtClean="0"/>
              <a:pPr/>
              <a:t>33</a:t>
            </a:fld>
            <a:endParaRPr lang="es-ES"/>
          </a:p>
        </p:txBody>
      </p:sp>
      <p:pic>
        <p:nvPicPr>
          <p:cNvPr id="10" name="Picture 17">
            <a:extLst>
              <a:ext uri="{FF2B5EF4-FFF2-40B4-BE49-F238E27FC236}">
                <a16:creationId xmlns:a16="http://schemas.microsoft.com/office/drawing/2014/main" id="{2C033BD7-D72C-5B9E-F7BA-1533D11902BF}"/>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Rectángulo 1">
            <a:extLst>
              <a:ext uri="{FF2B5EF4-FFF2-40B4-BE49-F238E27FC236}">
                <a16:creationId xmlns:a16="http://schemas.microsoft.com/office/drawing/2014/main" id="{AEE3DC23-52C5-D0C1-0B65-667FD22E86B1}"/>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5" name="CuadroTexto 4">
            <a:extLst>
              <a:ext uri="{FF2B5EF4-FFF2-40B4-BE49-F238E27FC236}">
                <a16:creationId xmlns:a16="http://schemas.microsoft.com/office/drawing/2014/main" id="{19D3340B-0664-8614-103D-24D1A7574706}"/>
              </a:ext>
            </a:extLst>
          </p:cNvPr>
          <p:cNvSpPr txBox="1"/>
          <p:nvPr/>
        </p:nvSpPr>
        <p:spPr>
          <a:xfrm>
            <a:off x="145472" y="1244035"/>
            <a:ext cx="8738755" cy="400110"/>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tx1">
                    <a:lumMod val="75000"/>
                    <a:lumOff val="25000"/>
                  </a:schemeClr>
                </a:solidFill>
                <a:latin typeface="Open Sans"/>
                <a:ea typeface="Open Sans"/>
                <a:cs typeface="Open Sans"/>
              </a:rPr>
              <a:t>Deducción Impuesto de Sociedades · Ejemplos</a:t>
            </a:r>
            <a:endPar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descr="Imagen que contiene objeto, reloj, señal, dibujo&#10;&#10;Descripción generada automáticamente">
            <a:extLst>
              <a:ext uri="{FF2B5EF4-FFF2-40B4-BE49-F238E27FC236}">
                <a16:creationId xmlns:a16="http://schemas.microsoft.com/office/drawing/2014/main" id="{53418D0B-3FAA-598C-AED6-EA3DCD474D13}"/>
              </a:ext>
            </a:extLst>
          </p:cNvPr>
          <p:cNvPicPr>
            <a:picLocks noChangeAspect="1"/>
          </p:cNvPicPr>
          <p:nvPr/>
        </p:nvPicPr>
        <p:blipFill>
          <a:blip r:embed="rId4"/>
          <a:stretch>
            <a:fillRect/>
          </a:stretch>
        </p:blipFill>
        <p:spPr>
          <a:xfrm>
            <a:off x="476371" y="313954"/>
            <a:ext cx="1196565" cy="266349"/>
          </a:xfrm>
          <a:prstGeom prst="rect">
            <a:avLst/>
          </a:prstGeom>
        </p:spPr>
      </p:pic>
      <p:sp>
        <p:nvSpPr>
          <p:cNvPr id="12" name="CuadroTexto 11">
            <a:extLst>
              <a:ext uri="{FF2B5EF4-FFF2-40B4-BE49-F238E27FC236}">
                <a16:creationId xmlns:a16="http://schemas.microsoft.com/office/drawing/2014/main" id="{FD027429-A567-4AD7-782E-277BB7D58E12}"/>
              </a:ext>
            </a:extLst>
          </p:cNvPr>
          <p:cNvSpPr txBox="1"/>
          <p:nvPr/>
        </p:nvSpPr>
        <p:spPr>
          <a:xfrm>
            <a:off x="775438" y="2072002"/>
            <a:ext cx="7568463" cy="1878719"/>
          </a:xfrm>
          <a:prstGeom prst="rect">
            <a:avLst/>
          </a:prstGeom>
          <a:noFill/>
        </p:spPr>
        <p:txBody>
          <a:bodyPr wrap="square" rtlCol="0">
            <a:spAutoFit/>
          </a:bodyPr>
          <a:lstStyle/>
          <a:p>
            <a:pPr lvl="0" algn="just">
              <a:lnSpc>
                <a:spcPct val="150000"/>
              </a:lnSpc>
              <a:spcAft>
                <a:spcPts val="1200"/>
              </a:spcAft>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Actualmente se contempla una deducción en la cuota íntegra del Impuesto de Sociedades equivalente al 10% de las contribuciones realizadas por la empresa durante el año a planes de pensiones de empleo a favor de las personas trabajadoras con retribuciones brutas anuales inferiores a 27.000 euros. </a:t>
            </a:r>
          </a:p>
          <a:p>
            <a:pPr lvl="0" algn="just">
              <a:lnSpc>
                <a:spcPct val="150000"/>
              </a:lnSpc>
              <a:spcAft>
                <a:spcPts val="1200"/>
              </a:spcAft>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Para aquellas personas trabajadoras con ingresos superiores, la deducción se aplicará sobre la parte de las contribuciones que sean proporcionales a dicha cuantía. </a:t>
            </a:r>
          </a:p>
        </p:txBody>
      </p:sp>
      <p:sp>
        <p:nvSpPr>
          <p:cNvPr id="4" name="1 Título">
            <a:extLst>
              <a:ext uri="{FF2B5EF4-FFF2-40B4-BE49-F238E27FC236}">
                <a16:creationId xmlns:a16="http://schemas.microsoft.com/office/drawing/2014/main" id="{5773F227-D34B-ADF2-89A2-59AC11A4E731}"/>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Deducción Impuesto de Sociedades</a:t>
            </a:r>
          </a:p>
        </p:txBody>
      </p:sp>
      <p:pic>
        <p:nvPicPr>
          <p:cNvPr id="14" name="Gráfico 13">
            <a:extLst>
              <a:ext uri="{FF2B5EF4-FFF2-40B4-BE49-F238E27FC236}">
                <a16:creationId xmlns:a16="http://schemas.microsoft.com/office/drawing/2014/main" id="{7288BB9F-3C19-EB42-08EA-4DAB23FDE8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2601" y="4771290"/>
            <a:ext cx="969962" cy="1585060"/>
          </a:xfrm>
          <a:prstGeom prst="rect">
            <a:avLst/>
          </a:prstGeom>
        </p:spPr>
      </p:pic>
    </p:spTree>
    <p:extLst>
      <p:ext uri="{BB962C8B-B14F-4D97-AF65-F5344CB8AC3E}">
        <p14:creationId xmlns:p14="http://schemas.microsoft.com/office/powerpoint/2010/main" val="267431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74101-3057-13A3-F5F0-D6F647968F6C}"/>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FEB4555B-7DE8-3541-81BE-7397D519DAA2}"/>
              </a:ext>
            </a:extLst>
          </p:cNvPr>
          <p:cNvSpPr/>
          <p:nvPr/>
        </p:nvSpPr>
        <p:spPr>
          <a:xfrm>
            <a:off x="641472" y="3981892"/>
            <a:ext cx="8502528" cy="2228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3" name="Rectángulo 2">
            <a:extLst>
              <a:ext uri="{FF2B5EF4-FFF2-40B4-BE49-F238E27FC236}">
                <a16:creationId xmlns:a16="http://schemas.microsoft.com/office/drawing/2014/main" id="{AED6F42D-1FE9-DB2F-3DC1-36A69F7F4B1D}"/>
              </a:ext>
            </a:extLst>
          </p:cNvPr>
          <p:cNvSpPr/>
          <p:nvPr/>
        </p:nvSpPr>
        <p:spPr>
          <a:xfrm>
            <a:off x="641472" y="1828800"/>
            <a:ext cx="8502528" cy="2057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6" name="CuadroTexto 5">
            <a:extLst>
              <a:ext uri="{FF2B5EF4-FFF2-40B4-BE49-F238E27FC236}">
                <a16:creationId xmlns:a16="http://schemas.microsoft.com/office/drawing/2014/main" id="{B938D9F5-4715-07EF-1B4C-3CF1B7B39930}"/>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C9A09403-0B68-28CC-2799-3792731F5DE2}"/>
              </a:ext>
            </a:extLst>
          </p:cNvPr>
          <p:cNvSpPr>
            <a:spLocks noGrp="1"/>
          </p:cNvSpPr>
          <p:nvPr>
            <p:ph type="sldNum" sz="quarter" idx="12"/>
          </p:nvPr>
        </p:nvSpPr>
        <p:spPr/>
        <p:txBody>
          <a:bodyPr/>
          <a:lstStyle/>
          <a:p>
            <a:fld id="{403E1DB0-D142-6D44-86D4-ACFD77BD1919}" type="slidenum">
              <a:rPr lang="es-ES" smtClean="0"/>
              <a:pPr/>
              <a:t>34</a:t>
            </a:fld>
            <a:endParaRPr lang="es-ES"/>
          </a:p>
        </p:txBody>
      </p:sp>
      <p:pic>
        <p:nvPicPr>
          <p:cNvPr id="10" name="Picture 17">
            <a:extLst>
              <a:ext uri="{FF2B5EF4-FFF2-40B4-BE49-F238E27FC236}">
                <a16:creationId xmlns:a16="http://schemas.microsoft.com/office/drawing/2014/main" id="{DD303285-7D03-48DF-4CF0-7A088788DC80}"/>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Rectángulo 1">
            <a:extLst>
              <a:ext uri="{FF2B5EF4-FFF2-40B4-BE49-F238E27FC236}">
                <a16:creationId xmlns:a16="http://schemas.microsoft.com/office/drawing/2014/main" id="{2F30D396-2065-0018-0074-04E0784F90F8}"/>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5" name="CuadroTexto 4">
            <a:extLst>
              <a:ext uri="{FF2B5EF4-FFF2-40B4-BE49-F238E27FC236}">
                <a16:creationId xmlns:a16="http://schemas.microsoft.com/office/drawing/2014/main" id="{0C32E4BA-4C4C-05A3-4315-3A496B472947}"/>
              </a:ext>
            </a:extLst>
          </p:cNvPr>
          <p:cNvSpPr txBox="1"/>
          <p:nvPr/>
        </p:nvSpPr>
        <p:spPr>
          <a:xfrm>
            <a:off x="145472" y="1244035"/>
            <a:ext cx="8738755" cy="400110"/>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tx1">
                    <a:lumMod val="75000"/>
                    <a:lumOff val="25000"/>
                  </a:schemeClr>
                </a:solidFill>
                <a:latin typeface="Open Sans"/>
                <a:ea typeface="Open Sans"/>
                <a:cs typeface="Open Sans"/>
              </a:rPr>
              <a:t>Deducción Impuesto de Sociedades · Ejemplo 1</a:t>
            </a:r>
            <a:endPar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descr="Imagen que contiene objeto, reloj, señal, dibujo&#10;&#10;Descripción generada automáticamente">
            <a:extLst>
              <a:ext uri="{FF2B5EF4-FFF2-40B4-BE49-F238E27FC236}">
                <a16:creationId xmlns:a16="http://schemas.microsoft.com/office/drawing/2014/main" id="{17556EEE-90D4-DBFE-68A0-A5FECFC1706C}"/>
              </a:ext>
            </a:extLst>
          </p:cNvPr>
          <p:cNvPicPr>
            <a:picLocks noChangeAspect="1"/>
          </p:cNvPicPr>
          <p:nvPr/>
        </p:nvPicPr>
        <p:blipFill>
          <a:blip r:embed="rId4"/>
          <a:stretch>
            <a:fillRect/>
          </a:stretch>
        </p:blipFill>
        <p:spPr>
          <a:xfrm>
            <a:off x="476371" y="313954"/>
            <a:ext cx="1196565" cy="266349"/>
          </a:xfrm>
          <a:prstGeom prst="rect">
            <a:avLst/>
          </a:prstGeom>
        </p:spPr>
      </p:pic>
      <p:sp>
        <p:nvSpPr>
          <p:cNvPr id="4" name="1 Título">
            <a:extLst>
              <a:ext uri="{FF2B5EF4-FFF2-40B4-BE49-F238E27FC236}">
                <a16:creationId xmlns:a16="http://schemas.microsoft.com/office/drawing/2014/main" id="{1534F13C-D822-2820-B6CD-F5FE3F2671BA}"/>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Deducción Impuesto de Sociedades</a:t>
            </a:r>
          </a:p>
        </p:txBody>
      </p:sp>
      <p:sp>
        <p:nvSpPr>
          <p:cNvPr id="7" name="CuadroTexto 6">
            <a:extLst>
              <a:ext uri="{FF2B5EF4-FFF2-40B4-BE49-F238E27FC236}">
                <a16:creationId xmlns:a16="http://schemas.microsoft.com/office/drawing/2014/main" id="{E4654351-140C-E09D-756D-75E1F2393240}"/>
              </a:ext>
            </a:extLst>
          </p:cNvPr>
          <p:cNvSpPr txBox="1"/>
          <p:nvPr/>
        </p:nvSpPr>
        <p:spPr>
          <a:xfrm>
            <a:off x="934065" y="2098470"/>
            <a:ext cx="7568463" cy="3940822"/>
          </a:xfrm>
          <a:prstGeom prst="rect">
            <a:avLst/>
          </a:prstGeom>
          <a:noFill/>
        </p:spPr>
        <p:txBody>
          <a:bodyPr wrap="square" rtlCol="0">
            <a:spAutoFit/>
          </a:bodyPr>
          <a:lstStyle/>
          <a:p>
            <a:pPr lvl="0" algn="just">
              <a:spcAft>
                <a:spcPts val="1200"/>
              </a:spcAft>
            </a:pP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Ejemplo teórico 1 (retribución bruta inferior a 27.000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Salario anualizado 2022: 24.000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Salario mensualizado 2022: 2.000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Contribución anual PPSC: 240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Contribución mensual PPSC: 20 euros.</a:t>
            </a:r>
          </a:p>
          <a:p>
            <a:pPr lvl="0" algn="just">
              <a:spcAft>
                <a:spcPts val="1200"/>
              </a:spcAft>
            </a:pPr>
            <a:endPar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algn="just">
              <a:lnSpc>
                <a:spcPct val="150000"/>
              </a:lnSpc>
              <a:spcAft>
                <a:spcPts val="1200"/>
              </a:spcAft>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 deducción en la cuota anual del Impuesto sobre Sociedades de 2023 sería de 48 euros, que resultan de multiplicar 480 euros (contribución realizada en el año 2023 por los 24 meses transcurridos desde el 1 de enero de 2022 hasta el 31 de diciembre de 2023), por 10%4</a:t>
            </a:r>
          </a:p>
          <a:p>
            <a:pPr lvl="0" algn="just">
              <a:lnSpc>
                <a:spcPct val="150000"/>
              </a:lnSpc>
              <a:spcAft>
                <a:spcPts val="1200"/>
              </a:spcAft>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 La empresa podrá deducirse dicho importe en el ejercicio fiscal en el que se realiza el pago del atraso de las contribuciones, con independencia del año en que se hayan devengado. No hay que hacer liquidación complementaria de años anteriores. </a:t>
            </a:r>
          </a:p>
        </p:txBody>
      </p:sp>
    </p:spTree>
    <p:extLst>
      <p:ext uri="{BB962C8B-B14F-4D97-AF65-F5344CB8AC3E}">
        <p14:creationId xmlns:p14="http://schemas.microsoft.com/office/powerpoint/2010/main" val="3306088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F797C-499E-BA2D-D5E7-3702F595C93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4F48F6DD-C902-B06B-AB59-3F02F84594B8}"/>
              </a:ext>
            </a:extLst>
          </p:cNvPr>
          <p:cNvSpPr/>
          <p:nvPr/>
        </p:nvSpPr>
        <p:spPr>
          <a:xfrm>
            <a:off x="641472" y="3981892"/>
            <a:ext cx="8502528" cy="2228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3" name="Rectángulo 2">
            <a:extLst>
              <a:ext uri="{FF2B5EF4-FFF2-40B4-BE49-F238E27FC236}">
                <a16:creationId xmlns:a16="http://schemas.microsoft.com/office/drawing/2014/main" id="{2C2365F8-CEC1-C0B7-BCAC-48223720E548}"/>
              </a:ext>
            </a:extLst>
          </p:cNvPr>
          <p:cNvSpPr/>
          <p:nvPr/>
        </p:nvSpPr>
        <p:spPr>
          <a:xfrm>
            <a:off x="641472" y="1828800"/>
            <a:ext cx="8502528" cy="2057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6" name="CuadroTexto 5">
            <a:extLst>
              <a:ext uri="{FF2B5EF4-FFF2-40B4-BE49-F238E27FC236}">
                <a16:creationId xmlns:a16="http://schemas.microsoft.com/office/drawing/2014/main" id="{CFCE6F61-104B-EAF3-8452-45AA99B03EE7}"/>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A9644BBF-40EE-9DC4-883A-63C40BAFC4DC}"/>
              </a:ext>
            </a:extLst>
          </p:cNvPr>
          <p:cNvSpPr>
            <a:spLocks noGrp="1"/>
          </p:cNvSpPr>
          <p:nvPr>
            <p:ph type="sldNum" sz="quarter" idx="12"/>
          </p:nvPr>
        </p:nvSpPr>
        <p:spPr/>
        <p:txBody>
          <a:bodyPr/>
          <a:lstStyle/>
          <a:p>
            <a:fld id="{403E1DB0-D142-6D44-86D4-ACFD77BD1919}" type="slidenum">
              <a:rPr lang="es-ES" smtClean="0"/>
              <a:pPr/>
              <a:t>35</a:t>
            </a:fld>
            <a:endParaRPr lang="es-ES"/>
          </a:p>
        </p:txBody>
      </p:sp>
      <p:pic>
        <p:nvPicPr>
          <p:cNvPr id="10" name="Picture 17">
            <a:extLst>
              <a:ext uri="{FF2B5EF4-FFF2-40B4-BE49-F238E27FC236}">
                <a16:creationId xmlns:a16="http://schemas.microsoft.com/office/drawing/2014/main" id="{45DC5DE5-7AC2-FA0D-A93C-B1EEDCFD9D54}"/>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Rectángulo 1">
            <a:extLst>
              <a:ext uri="{FF2B5EF4-FFF2-40B4-BE49-F238E27FC236}">
                <a16:creationId xmlns:a16="http://schemas.microsoft.com/office/drawing/2014/main" id="{B2CE1665-A940-731E-691D-8B4E33356D18}"/>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5" name="CuadroTexto 4">
            <a:extLst>
              <a:ext uri="{FF2B5EF4-FFF2-40B4-BE49-F238E27FC236}">
                <a16:creationId xmlns:a16="http://schemas.microsoft.com/office/drawing/2014/main" id="{FFB02F18-C161-5094-D2BD-894EA0B8C7E5}"/>
              </a:ext>
            </a:extLst>
          </p:cNvPr>
          <p:cNvSpPr txBox="1"/>
          <p:nvPr/>
        </p:nvSpPr>
        <p:spPr>
          <a:xfrm>
            <a:off x="145472" y="1244035"/>
            <a:ext cx="8738755" cy="400110"/>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tx1">
                    <a:lumMod val="75000"/>
                    <a:lumOff val="25000"/>
                  </a:schemeClr>
                </a:solidFill>
                <a:latin typeface="Open Sans"/>
                <a:ea typeface="Open Sans"/>
                <a:cs typeface="Open Sans"/>
              </a:rPr>
              <a:t>Deducción Impuesto de Sociedades · Ejemplo 2</a:t>
            </a:r>
            <a:endPar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n 8" descr="Imagen que contiene objeto, reloj, señal, dibujo&#10;&#10;Descripción generada automáticamente">
            <a:extLst>
              <a:ext uri="{FF2B5EF4-FFF2-40B4-BE49-F238E27FC236}">
                <a16:creationId xmlns:a16="http://schemas.microsoft.com/office/drawing/2014/main" id="{A7582396-042F-3024-3A14-008EDF885F01}"/>
              </a:ext>
            </a:extLst>
          </p:cNvPr>
          <p:cNvPicPr>
            <a:picLocks noChangeAspect="1"/>
          </p:cNvPicPr>
          <p:nvPr/>
        </p:nvPicPr>
        <p:blipFill>
          <a:blip r:embed="rId4"/>
          <a:stretch>
            <a:fillRect/>
          </a:stretch>
        </p:blipFill>
        <p:spPr>
          <a:xfrm>
            <a:off x="476371" y="313954"/>
            <a:ext cx="1196565" cy="266349"/>
          </a:xfrm>
          <a:prstGeom prst="rect">
            <a:avLst/>
          </a:prstGeom>
        </p:spPr>
      </p:pic>
      <p:sp>
        <p:nvSpPr>
          <p:cNvPr id="4" name="1 Título">
            <a:extLst>
              <a:ext uri="{FF2B5EF4-FFF2-40B4-BE49-F238E27FC236}">
                <a16:creationId xmlns:a16="http://schemas.microsoft.com/office/drawing/2014/main" id="{BCC0BF4C-F773-4B48-8393-4694AAA577BE}"/>
              </a:ext>
            </a:extLst>
          </p:cNvPr>
          <p:cNvSpPr txBox="1">
            <a:spLocks noGrp="1"/>
          </p:cNvSpPr>
          <p:nvPr/>
        </p:nvSpPr>
        <p:spPr>
          <a:xfrm>
            <a:off x="2505364" y="297708"/>
            <a:ext cx="6181436" cy="2246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Deducción Impuesto de Sociedades</a:t>
            </a:r>
          </a:p>
        </p:txBody>
      </p:sp>
      <p:sp>
        <p:nvSpPr>
          <p:cNvPr id="7" name="CuadroTexto 6">
            <a:extLst>
              <a:ext uri="{FF2B5EF4-FFF2-40B4-BE49-F238E27FC236}">
                <a16:creationId xmlns:a16="http://schemas.microsoft.com/office/drawing/2014/main" id="{D55C1267-C041-DDDA-01E0-D5677AE7CFF9}"/>
              </a:ext>
            </a:extLst>
          </p:cNvPr>
          <p:cNvSpPr txBox="1"/>
          <p:nvPr/>
        </p:nvSpPr>
        <p:spPr>
          <a:xfrm>
            <a:off x="934065" y="2098470"/>
            <a:ext cx="7568463" cy="3232936"/>
          </a:xfrm>
          <a:prstGeom prst="rect">
            <a:avLst/>
          </a:prstGeom>
          <a:noFill/>
        </p:spPr>
        <p:txBody>
          <a:bodyPr wrap="square" rtlCol="0">
            <a:spAutoFit/>
          </a:bodyPr>
          <a:lstStyle/>
          <a:p>
            <a:pPr lvl="0" algn="just">
              <a:spcAft>
                <a:spcPts val="1200"/>
              </a:spcAft>
            </a:pP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Ejemplo teórico 2 (retribución bruta superior a 27.000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Salario anualizado 2022: 30.000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Salario mensualizado 2022: 2.500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Contribución anual PPSC: 300 euros. </a:t>
            </a:r>
          </a:p>
          <a:p>
            <a:pPr marL="527050" lvl="0" indent="-171450" algn="just">
              <a:spcAft>
                <a:spcPts val="1200"/>
              </a:spcAft>
              <a:buFont typeface="Wingdings" panose="05000000000000000000" pitchFamily="2" charset="2"/>
              <a:buChar char="§"/>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Contribución mensual PPSC: 25 euros. </a:t>
            </a:r>
          </a:p>
          <a:p>
            <a:pPr lvl="0" algn="just">
              <a:spcAft>
                <a:spcPts val="1200"/>
              </a:spcAft>
            </a:pPr>
            <a:endPar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algn="just">
              <a:lnSpc>
                <a:spcPct val="150000"/>
              </a:lnSpc>
              <a:spcAft>
                <a:spcPts val="1200"/>
              </a:spcAft>
            </a:pPr>
            <a:r>
              <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 este caso, la deducción en la cuota anual del Impuesto sobre Sociedades de 2023 sería de 54 euros, que resultan de multiplicar 600 euros (contribución realizada en el año 2023 por los 24 meses transcurridos desde el 1 de enero de 2022 hasta el 31 de diciembre de 2023), por 10%, por la parte proporcional </a:t>
            </a: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(27.000 euros/30.000 euros = 0,9).</a:t>
            </a:r>
          </a:p>
        </p:txBody>
      </p:sp>
    </p:spTree>
    <p:extLst>
      <p:ext uri="{BB962C8B-B14F-4D97-AF65-F5344CB8AC3E}">
        <p14:creationId xmlns:p14="http://schemas.microsoft.com/office/powerpoint/2010/main" val="187022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F70C31C-7934-A5B9-37BB-20EE09A705C5}"/>
              </a:ext>
            </a:extLst>
          </p:cNvPr>
          <p:cNvSpPr>
            <a:spLocks noGrp="1"/>
          </p:cNvSpPr>
          <p:nvPr>
            <p:ph type="sldNum" sz="quarter" idx="12"/>
          </p:nvPr>
        </p:nvSpPr>
        <p:spPr/>
        <p:txBody>
          <a:bodyPr/>
          <a:lstStyle/>
          <a:p>
            <a:fld id="{403E1DB0-D142-6D44-86D4-ACFD77BD1919}" type="slidenum">
              <a:rPr lang="es-ES" smtClean="0"/>
              <a:pPr/>
              <a:t>36</a:t>
            </a:fld>
            <a:endParaRPr lang="es-ES"/>
          </a:p>
        </p:txBody>
      </p:sp>
      <p:pic>
        <p:nvPicPr>
          <p:cNvPr id="5" name="Picture 17">
            <a:extLst>
              <a:ext uri="{FF2B5EF4-FFF2-40B4-BE49-F238E27FC236}">
                <a16:creationId xmlns:a16="http://schemas.microsoft.com/office/drawing/2014/main" id="{E7B35618-42C3-30CC-3481-51667D1155C4}"/>
              </a:ext>
            </a:extLst>
          </p:cNvPr>
          <p:cNvPicPr>
            <a:picLocks noChangeAspect="1"/>
          </p:cNvPicPr>
          <p:nvPr/>
        </p:nvPicPr>
        <p:blipFill>
          <a:blip r:embed="rId2" cstate="print">
            <a:lum bright="-40000" contrast="-40000"/>
          </a:blip>
          <a:stretch>
            <a:fillRect/>
          </a:stretch>
        </p:blipFill>
        <p:spPr>
          <a:xfrm>
            <a:off x="258854" y="6429460"/>
            <a:ext cx="516584" cy="155171"/>
          </a:xfrm>
          <a:prstGeom prst="rect">
            <a:avLst/>
          </a:prstGeom>
        </p:spPr>
      </p:pic>
      <p:pic>
        <p:nvPicPr>
          <p:cNvPr id="6" name="Imagen 5" descr="Imagen que contiene objeto, reloj, señal, dibujo&#10;&#10;Descripción generada automáticamente">
            <a:hlinkClick r:id="rId3"/>
            <a:extLst>
              <a:ext uri="{FF2B5EF4-FFF2-40B4-BE49-F238E27FC236}">
                <a16:creationId xmlns:a16="http://schemas.microsoft.com/office/drawing/2014/main" id="{A0A16D55-8B2D-EB78-1A8A-B83B6C83D86A}"/>
              </a:ext>
            </a:extLst>
          </p:cNvPr>
          <p:cNvPicPr>
            <a:picLocks noChangeAspect="1"/>
          </p:cNvPicPr>
          <p:nvPr/>
        </p:nvPicPr>
        <p:blipFill>
          <a:blip r:embed="rId4"/>
          <a:stretch>
            <a:fillRect/>
          </a:stretch>
        </p:blipFill>
        <p:spPr>
          <a:xfrm>
            <a:off x="3250884" y="1745061"/>
            <a:ext cx="2642231" cy="588146"/>
          </a:xfrm>
          <a:prstGeom prst="rect">
            <a:avLst/>
          </a:prstGeom>
        </p:spPr>
      </p:pic>
      <p:grpSp>
        <p:nvGrpSpPr>
          <p:cNvPr id="7" name="Grupo 6" descr="P2146#y1">
            <a:extLst>
              <a:ext uri="{FF2B5EF4-FFF2-40B4-BE49-F238E27FC236}">
                <a16:creationId xmlns:a16="http://schemas.microsoft.com/office/drawing/2014/main" id="{A97AFA8E-22E7-E531-A033-86FF5136C2B6}"/>
              </a:ext>
            </a:extLst>
          </p:cNvPr>
          <p:cNvGrpSpPr/>
          <p:nvPr/>
        </p:nvGrpSpPr>
        <p:grpSpPr>
          <a:xfrm>
            <a:off x="3759267" y="4564832"/>
            <a:ext cx="1832609" cy="562610"/>
            <a:chOff x="0" y="0"/>
            <a:chExt cx="1832708" cy="562610"/>
          </a:xfrm>
        </p:grpSpPr>
        <p:pic>
          <p:nvPicPr>
            <p:cNvPr id="8" name="Gráfico 54">
              <a:hlinkClick r:id="rId5"/>
              <a:extLst>
                <a:ext uri="{FF2B5EF4-FFF2-40B4-BE49-F238E27FC236}">
                  <a16:creationId xmlns:a16="http://schemas.microsoft.com/office/drawing/2014/main" id="{0DDB5AE6-0212-F602-4C81-CED5BC21957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4228" y="0"/>
              <a:ext cx="538480" cy="561340"/>
            </a:xfrm>
            <a:prstGeom prst="rect">
              <a:avLst/>
            </a:prstGeom>
          </p:spPr>
        </p:pic>
        <p:pic>
          <p:nvPicPr>
            <p:cNvPr id="9" name="Gráfico 47">
              <a:hlinkClick r:id="rId8"/>
              <a:extLst>
                <a:ext uri="{FF2B5EF4-FFF2-40B4-BE49-F238E27FC236}">
                  <a16:creationId xmlns:a16="http://schemas.microsoft.com/office/drawing/2014/main" id="{91BC01BA-4955-BA34-04C4-23B0B9F0938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0" y="0"/>
              <a:ext cx="536575" cy="562610"/>
            </a:xfrm>
            <a:prstGeom prst="rect">
              <a:avLst/>
            </a:prstGeom>
          </p:spPr>
        </p:pic>
        <p:pic>
          <p:nvPicPr>
            <p:cNvPr id="10" name="Gráfico 46">
              <a:hlinkClick r:id="rId11"/>
              <a:extLst>
                <a:ext uri="{FF2B5EF4-FFF2-40B4-BE49-F238E27FC236}">
                  <a16:creationId xmlns:a16="http://schemas.microsoft.com/office/drawing/2014/main" id="{853B3F1B-AA59-339A-153F-ABB7282A060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7114" y="0"/>
              <a:ext cx="534670" cy="561340"/>
            </a:xfrm>
            <a:prstGeom prst="rect">
              <a:avLst/>
            </a:prstGeom>
          </p:spPr>
        </p:pic>
      </p:grpSp>
      <p:sp>
        <p:nvSpPr>
          <p:cNvPr id="11" name="Cuadro de texto 59" descr="P2142TB50bA#y1">
            <a:extLst>
              <a:ext uri="{FF2B5EF4-FFF2-40B4-BE49-F238E27FC236}">
                <a16:creationId xmlns:a16="http://schemas.microsoft.com/office/drawing/2014/main" id="{DA48535C-1085-9624-2D71-125729972CCB}"/>
              </a:ext>
            </a:extLst>
          </p:cNvPr>
          <p:cNvSpPr txBox="1"/>
          <p:nvPr/>
        </p:nvSpPr>
        <p:spPr>
          <a:xfrm>
            <a:off x="2364194" y="2771017"/>
            <a:ext cx="4429553" cy="1522198"/>
          </a:xfrm>
          <a:prstGeom prst="rect">
            <a:avLst/>
          </a:prstGeom>
          <a:noFill/>
          <a:ln w="9525" cap="flat" cmpd="sng" algn="ctr">
            <a:solidFill>
              <a:prstClr val="black">
                <a:alpha val="0"/>
              </a:prstClr>
            </a:solidFill>
            <a:prstDash val="solid"/>
            <a:round/>
            <a:headEnd type="none" w="med" len="med"/>
            <a:tailEnd type="none" w="med" len="med"/>
          </a:ln>
          <a:effectLst/>
          <a:extLst>
            <a:ext uri="{C572A759-6A51-4108-AA02-DFA0A04FC94B}">
              <ma14:wrappingTextBox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14="http://schemas.microsoft.com/office/drawing/2010/main" xmlns:pic="http://schemas.openxmlformats.org/drawingml/2006/picture"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600"/>
              </a:spcAft>
            </a:pPr>
            <a:r>
              <a:rPr lang="it-IT" sz="900" b="1" u="sng" dirty="0">
                <a:solidFill>
                  <a:srgbClr val="78D64B"/>
                </a:solidFill>
                <a:latin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pich.bnfix.com</a:t>
            </a:r>
            <a:endParaRPr lang="es-ES" sz="900" b="1" u="sng" dirty="0">
              <a:solidFill>
                <a:srgbClr val="78D64B"/>
              </a:solidFill>
              <a:latin typeface="Open Sans" panose="020B0606030504020204" pitchFamily="34" charset="0"/>
              <a:cs typeface="Open Sans" panose="020B0606030504020204" pitchFamily="34" charset="0"/>
            </a:endParaRPr>
          </a:p>
          <a:p>
            <a:pPr algn="ctr">
              <a:lnSpc>
                <a:spcPct val="107000"/>
              </a:lnSpc>
              <a:spcAft>
                <a:spcPts val="600"/>
              </a:spcAft>
            </a:pPr>
            <a:endParaRPr lang="it-IT" sz="900" b="1" u="sng" dirty="0">
              <a:solidFill>
                <a:srgbClr val="78D64B"/>
              </a:solidFill>
              <a:effectLst/>
              <a:latin typeface="Open Sans" panose="020B0606030504020204" pitchFamily="34" charset="0"/>
              <a:ea typeface="Calibri" panose="020F050202020403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endParaRPr>
          </a:p>
          <a:p>
            <a:pPr algn="ctr">
              <a:lnSpc>
                <a:spcPct val="107000"/>
              </a:lnSpc>
              <a:spcAft>
                <a:spcPts val="600"/>
              </a:spcAft>
            </a:pPr>
            <a:r>
              <a:rPr lang="it-IT" sz="1200" b="1" u="sng" dirty="0">
                <a:solidFill>
                  <a:srgbClr val="78D64B"/>
                </a:solidFill>
                <a:effectLst/>
                <a:latin typeface="Open Sans" panose="020B0606030504020204" pitchFamily="34" charset="0"/>
                <a:ea typeface="Calibri" panose="020F050202020403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montse.teruel@pich.bnfix.com</a:t>
            </a:r>
            <a:r>
              <a:rPr lang="it-IT" sz="1200" b="1" dirty="0">
                <a:solidFill>
                  <a:schemeClr val="bg1">
                    <a:lumMod val="50000"/>
                  </a:schemeClr>
                </a:solidFill>
                <a:effectLst/>
                <a:latin typeface="Open Sans" panose="020B0606030504020204" pitchFamily="34" charset="0"/>
                <a:ea typeface="Calibri" panose="020F0502020204030204" pitchFamily="34" charset="0"/>
                <a:cs typeface="Open Sans" panose="020B0606030504020204" pitchFamily="34" charset="0"/>
              </a:rPr>
              <a:t>  </a:t>
            </a:r>
            <a:endParaRPr lang="it-IT" sz="1200" b="1" dirty="0">
              <a:solidFill>
                <a:schemeClr val="bg1">
                  <a:lumMod val="50000"/>
                </a:schemeClr>
              </a:solidFill>
              <a:latin typeface="Open Sans" panose="020B0606030504020204" pitchFamily="34" charset="0"/>
              <a:ea typeface="Calibri" panose="020F0502020204030204" pitchFamily="34" charset="0"/>
              <a:cs typeface="Open Sans" panose="020B0606030504020204" pitchFamily="34" charset="0"/>
            </a:endParaRPr>
          </a:p>
          <a:p>
            <a:pPr algn="ctr">
              <a:lnSpc>
                <a:spcPct val="107000"/>
              </a:lnSpc>
              <a:spcAft>
                <a:spcPts val="600"/>
              </a:spcAft>
            </a:pPr>
            <a:r>
              <a:rPr lang="it-IT" sz="900" b="1" dirty="0">
                <a:solidFill>
                  <a:srgbClr val="646463"/>
                </a:solidFill>
                <a:effectLst/>
                <a:latin typeface="Open Sans" panose="020B0606030504020204" pitchFamily="34" charset="0"/>
                <a:ea typeface="Calibri" panose="020F0502020204030204" pitchFamily="34" charset="0"/>
                <a:cs typeface="Open Sans" panose="020B0606030504020204" pitchFamily="34" charset="0"/>
              </a:rPr>
              <a:t>T +34 933 012 022 </a:t>
            </a:r>
            <a:endParaRPr lang="it-IT" sz="900" b="1" dirty="0">
              <a:solidFill>
                <a:srgbClr val="646463"/>
              </a:solidFill>
              <a:latin typeface="Open Sans" panose="020B0606030504020204" pitchFamily="34" charset="0"/>
              <a:ea typeface="Calibri" panose="020F0502020204030204" pitchFamily="34" charset="0"/>
              <a:cs typeface="Open Sans" panose="020B0606030504020204" pitchFamily="34" charset="0"/>
            </a:endParaRPr>
          </a:p>
          <a:p>
            <a:pPr algn="ctr">
              <a:lnSpc>
                <a:spcPct val="107000"/>
              </a:lnSpc>
              <a:spcAft>
                <a:spcPts val="600"/>
              </a:spcAft>
            </a:pPr>
            <a:r>
              <a:rPr lang="es-ES" sz="900" b="1" dirty="0">
                <a:solidFill>
                  <a:srgbClr val="646463"/>
                </a:solidFill>
                <a:effectLst/>
                <a:latin typeface="Open Sans" panose="020B0606030504020204" pitchFamily="34" charset="0"/>
                <a:ea typeface="Calibri" panose="020F0502020204030204" pitchFamily="34" charset="0"/>
                <a:cs typeface="Open Sans" panose="020B0606030504020204" pitchFamily="34" charset="0"/>
              </a:rPr>
              <a:t>Barcelona · </a:t>
            </a:r>
            <a:r>
              <a:rPr lang="es-ES" sz="900" b="1" dirty="0" err="1">
                <a:solidFill>
                  <a:srgbClr val="646463"/>
                </a:solidFill>
                <a:effectLst/>
                <a:latin typeface="Open Sans" panose="020B0606030504020204" pitchFamily="34" charset="0"/>
                <a:ea typeface="Calibri" panose="020F0502020204030204" pitchFamily="34" charset="0"/>
                <a:cs typeface="Open Sans" panose="020B0606030504020204" pitchFamily="34" charset="0"/>
              </a:rPr>
              <a:t>Fontanella</a:t>
            </a:r>
            <a:r>
              <a:rPr lang="es-ES" sz="900" b="1" dirty="0">
                <a:solidFill>
                  <a:srgbClr val="646463"/>
                </a:solidFill>
                <a:effectLst/>
                <a:latin typeface="Open Sans" panose="020B0606030504020204" pitchFamily="34" charset="0"/>
                <a:ea typeface="Calibri" panose="020F0502020204030204" pitchFamily="34" charset="0"/>
                <a:cs typeface="Open Sans" panose="020B0606030504020204" pitchFamily="34" charset="0"/>
              </a:rPr>
              <a:t> 21, 2n 1a. 08010 </a:t>
            </a:r>
          </a:p>
          <a:p>
            <a:pPr algn="ctr">
              <a:lnSpc>
                <a:spcPct val="107000"/>
              </a:lnSpc>
              <a:spcAft>
                <a:spcPts val="600"/>
              </a:spcAft>
            </a:pPr>
            <a:r>
              <a:rPr lang="es-ES" sz="900" b="1" dirty="0">
                <a:solidFill>
                  <a:srgbClr val="646463"/>
                </a:solidFill>
                <a:effectLst/>
                <a:latin typeface="Open Sans" panose="020B0606030504020204" pitchFamily="34" charset="0"/>
                <a:ea typeface="Calibri" panose="020F0502020204030204" pitchFamily="34" charset="0"/>
                <a:cs typeface="Open Sans" panose="020B0606030504020204" pitchFamily="34" charset="0"/>
              </a:rPr>
              <a:t>Madrid · Conde de </a:t>
            </a:r>
            <a:r>
              <a:rPr lang="es-ES" sz="900" b="1" dirty="0" err="1">
                <a:solidFill>
                  <a:srgbClr val="646463"/>
                </a:solidFill>
                <a:effectLst/>
                <a:latin typeface="Open Sans" panose="020B0606030504020204" pitchFamily="34" charset="0"/>
                <a:ea typeface="Calibri" panose="020F0502020204030204" pitchFamily="34" charset="0"/>
                <a:cs typeface="Open Sans" panose="020B0606030504020204" pitchFamily="34" charset="0"/>
              </a:rPr>
              <a:t>Xiquena</a:t>
            </a:r>
            <a:r>
              <a:rPr lang="es-ES" sz="900" b="1" dirty="0">
                <a:solidFill>
                  <a:srgbClr val="646463"/>
                </a:solidFill>
                <a:effectLst/>
                <a:latin typeface="Open Sans" panose="020B0606030504020204" pitchFamily="34" charset="0"/>
                <a:ea typeface="Calibri" panose="020F0502020204030204" pitchFamily="34" charset="0"/>
                <a:cs typeface="Open Sans" panose="020B0606030504020204" pitchFamily="34" charset="0"/>
              </a:rPr>
              <a:t>, 4 4º </a:t>
            </a:r>
            <a:r>
              <a:rPr lang="es-ES" sz="900" b="1" dirty="0" err="1">
                <a:solidFill>
                  <a:srgbClr val="646463"/>
                </a:solidFill>
                <a:effectLst/>
                <a:latin typeface="Open Sans" panose="020B0606030504020204" pitchFamily="34" charset="0"/>
                <a:ea typeface="Calibri" panose="020F0502020204030204" pitchFamily="34" charset="0"/>
                <a:cs typeface="Open Sans" panose="020B0606030504020204" pitchFamily="34" charset="0"/>
              </a:rPr>
              <a:t>izq</a:t>
            </a:r>
            <a:r>
              <a:rPr lang="es-ES" sz="900" b="1" dirty="0">
                <a:solidFill>
                  <a:srgbClr val="646463"/>
                </a:solidFill>
                <a:effectLst/>
                <a:latin typeface="Open Sans" panose="020B0606030504020204" pitchFamily="34" charset="0"/>
                <a:ea typeface="Calibri" panose="020F0502020204030204" pitchFamily="34" charset="0"/>
                <a:cs typeface="Open Sans" panose="020B0606030504020204" pitchFamily="34" charset="0"/>
              </a:rPr>
              <a:t> (Reestructuración y concursal)</a:t>
            </a:r>
          </a:p>
          <a:p>
            <a:pPr>
              <a:lnSpc>
                <a:spcPct val="107000"/>
              </a:lnSpc>
              <a:spcAft>
                <a:spcPts val="600"/>
              </a:spcAft>
            </a:pPr>
            <a:r>
              <a:rPr lang="it-IT" sz="700" b="1" dirty="0">
                <a:solidFill>
                  <a:srgbClr val="646463"/>
                </a:solidFill>
                <a:effectLst/>
                <a:latin typeface="Open Sans" panose="020B0606030504020204" pitchFamily="34" charset="0"/>
                <a:ea typeface="Calibri" panose="020F0502020204030204" pitchFamily="34" charset="0"/>
                <a:cs typeface="Open Sans" panose="020B0606030504020204" pitchFamily="34" charset="0"/>
              </a:rPr>
              <a:t> </a:t>
            </a:r>
            <a:endParaRPr lang="es-ES" sz="11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it-IT" sz="700" b="1" dirty="0">
                <a:solidFill>
                  <a:srgbClr val="5DAD49"/>
                </a:solidFill>
                <a:effectLst/>
                <a:latin typeface="Open Sans" panose="020B0606030504020204" pitchFamily="34" charset="0"/>
                <a:ea typeface="Calibri" panose="020F0502020204030204" pitchFamily="34" charset="0"/>
                <a:cs typeface="Open Sans" panose="020B0606030504020204" pitchFamily="34" charset="0"/>
              </a:rPr>
              <a:t> </a:t>
            </a:r>
            <a:endParaRPr lang="es-ES" sz="11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it-IT" sz="700" b="1" dirty="0">
                <a:solidFill>
                  <a:srgbClr val="5DAD49"/>
                </a:solidFill>
                <a:effectLst/>
                <a:latin typeface="Open Sans" panose="020B0606030504020204" pitchFamily="34" charset="0"/>
                <a:ea typeface="Calibri" panose="020F0502020204030204" pitchFamily="34" charset="0"/>
                <a:cs typeface="Open Sans" panose="020B0606030504020204" pitchFamily="34" charset="0"/>
              </a:rPr>
              <a:t> </a:t>
            </a:r>
            <a:endParaRPr lang="es-ES" sz="1100" dirty="0">
              <a:effectLst/>
              <a:latin typeface="Open Sans" panose="020B0606030504020204" pitchFamily="34" charset="0"/>
              <a:ea typeface="Calibri" panose="020F0502020204030204" pitchFamily="34" charset="0"/>
              <a:cs typeface="Times New Roman" panose="02020603050405020304" pitchFamily="18" charset="0"/>
            </a:endParaRPr>
          </a:p>
        </p:txBody>
      </p:sp>
      <p:cxnSp>
        <p:nvCxnSpPr>
          <p:cNvPr id="12" name="Conector recto 11">
            <a:extLst>
              <a:ext uri="{FF2B5EF4-FFF2-40B4-BE49-F238E27FC236}">
                <a16:creationId xmlns:a16="http://schemas.microsoft.com/office/drawing/2014/main" id="{BFFCF09C-3BFC-0E28-973C-E0F6A0562977}"/>
              </a:ext>
            </a:extLst>
          </p:cNvPr>
          <p:cNvCxnSpPr/>
          <p:nvPr/>
        </p:nvCxnSpPr>
        <p:spPr>
          <a:xfrm>
            <a:off x="1300899" y="2604823"/>
            <a:ext cx="7107810" cy="0"/>
          </a:xfrm>
          <a:prstGeom prst="line">
            <a:avLst/>
          </a:prstGeom>
          <a:ln w="9525">
            <a:solidFill>
              <a:srgbClr val="78D64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06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3E381C5E-79BB-4B63-F237-6B0D2D5F112D}"/>
              </a:ext>
            </a:extLst>
          </p:cNvPr>
          <p:cNvSpPr/>
          <p:nvPr/>
        </p:nvSpPr>
        <p:spPr>
          <a:xfrm rot="16200000">
            <a:off x="4183364" y="1157562"/>
            <a:ext cx="777275" cy="9144002"/>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Subtítulo 6">
            <a:extLst>
              <a:ext uri="{FF2B5EF4-FFF2-40B4-BE49-F238E27FC236}">
                <a16:creationId xmlns:a16="http://schemas.microsoft.com/office/drawing/2014/main" id="{25F1EC61-34D3-0646-F3BB-00638668495B}"/>
              </a:ext>
            </a:extLst>
          </p:cNvPr>
          <p:cNvSpPr>
            <a:spLocks noGrp="1"/>
          </p:cNvSpPr>
          <p:nvPr>
            <p:ph type="subTitle" idx="1"/>
          </p:nvPr>
        </p:nvSpPr>
        <p:spPr>
          <a:xfrm>
            <a:off x="598143" y="2520616"/>
            <a:ext cx="4244020" cy="966355"/>
          </a:xfrm>
        </p:spPr>
        <p:txBody>
          <a:bodyPr>
            <a:normAutofit/>
          </a:bodyPr>
          <a:lstStyle/>
          <a:p>
            <a:pPr algn="l"/>
            <a:r>
              <a:rPr lang="es-ES" sz="2000" b="1" dirty="0">
                <a:latin typeface="Open Sans" panose="020B0606030504020204" pitchFamily="34" charset="0"/>
                <a:ea typeface="Open Sans" panose="020B0606030504020204" pitchFamily="34" charset="0"/>
                <a:cs typeface="Open Sans" panose="020B0606030504020204" pitchFamily="34" charset="0"/>
              </a:rPr>
              <a:t>Ley IRPF 35/2006</a:t>
            </a:r>
          </a:p>
          <a:p>
            <a:pPr algn="l"/>
            <a:r>
              <a:rPr lang="es-ES" sz="2000" b="1" dirty="0">
                <a:latin typeface="Open Sans" panose="020B0606030504020204" pitchFamily="34" charset="0"/>
                <a:ea typeface="Open Sans" panose="020B0606030504020204" pitchFamily="34" charset="0"/>
                <a:cs typeface="Open Sans" panose="020B0606030504020204" pitchFamily="34" charset="0"/>
              </a:rPr>
              <a:t>Reglamento IRPF RD 439/2007</a:t>
            </a: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4</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1 Título">
            <a:extLst>
              <a:ext uri="{FF2B5EF4-FFF2-40B4-BE49-F238E27FC236}">
                <a16:creationId xmlns:a16="http://schemas.microsoft.com/office/drawing/2014/main" id="{29DFDEB8-533E-F61F-7D39-6BD8BFEBB2D5}"/>
              </a:ext>
            </a:extLst>
          </p:cNvPr>
          <p:cNvSpPr txBox="1">
            <a:spLocks noGrp="1"/>
          </p:cNvSpPr>
          <p:nvPr/>
        </p:nvSpPr>
        <p:spPr>
          <a:xfrm>
            <a:off x="507544" y="1224336"/>
            <a:ext cx="7828908" cy="13448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ES" sz="2800" b="1" dirty="0">
                <a:solidFill>
                  <a:srgbClr val="78D64B"/>
                </a:solidFill>
                <a:latin typeface="Open Sans"/>
                <a:ea typeface="Open Sans"/>
                <a:cs typeface="Open Sans"/>
              </a:rPr>
              <a:t>/ </a:t>
            </a:r>
            <a:r>
              <a:rPr lang="es-ES" sz="2800" b="1" dirty="0">
                <a:solidFill>
                  <a:schemeClr val="tx1">
                    <a:lumMod val="75000"/>
                    <a:lumOff val="25000"/>
                  </a:schemeClr>
                </a:solidFill>
                <a:latin typeface="Open Sans"/>
                <a:ea typeface="Open Sans"/>
                <a:cs typeface="Open Sans"/>
              </a:rPr>
              <a:t>Tratamiento IRPF del Plan de Pensiones simplificado del Sector de la Construcción</a:t>
            </a:r>
          </a:p>
        </p:txBody>
      </p:sp>
      <p:sp>
        <p:nvSpPr>
          <p:cNvPr id="12" name="Rectángulo 11">
            <a:extLst>
              <a:ext uri="{FF2B5EF4-FFF2-40B4-BE49-F238E27FC236}">
                <a16:creationId xmlns:a16="http://schemas.microsoft.com/office/drawing/2014/main" id="{487311D1-CBE0-F145-1A30-7CF48C42E8D4}"/>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3" name="Imagen 12" descr="Imagen que contiene objeto, reloj, señal, dibujo&#10;&#10;Descripción generada automáticamente">
            <a:extLst>
              <a:ext uri="{FF2B5EF4-FFF2-40B4-BE49-F238E27FC236}">
                <a16:creationId xmlns:a16="http://schemas.microsoft.com/office/drawing/2014/main" id="{A4D3EFA3-57A3-A025-7559-BFC0516508BA}"/>
              </a:ext>
            </a:extLst>
          </p:cNvPr>
          <p:cNvPicPr>
            <a:picLocks noChangeAspect="1"/>
          </p:cNvPicPr>
          <p:nvPr/>
        </p:nvPicPr>
        <p:blipFill>
          <a:blip r:embed="rId4"/>
          <a:stretch>
            <a:fillRect/>
          </a:stretch>
        </p:blipFill>
        <p:spPr>
          <a:xfrm>
            <a:off x="476371" y="313954"/>
            <a:ext cx="1196565" cy="266349"/>
          </a:xfrm>
          <a:prstGeom prst="rect">
            <a:avLst/>
          </a:prstGeom>
        </p:spPr>
      </p:pic>
      <p:pic>
        <p:nvPicPr>
          <p:cNvPr id="19" name="Imagen 18" descr="Icono&#10;&#10;Descripción generada automáticamente">
            <a:extLst>
              <a:ext uri="{FF2B5EF4-FFF2-40B4-BE49-F238E27FC236}">
                <a16:creationId xmlns:a16="http://schemas.microsoft.com/office/drawing/2014/main" id="{B270CD7F-5F4B-8861-3A60-DF823D9844E8}"/>
              </a:ext>
            </a:extLst>
          </p:cNvPr>
          <p:cNvPicPr>
            <a:picLocks noChangeAspect="1"/>
          </p:cNvPicPr>
          <p:nvPr/>
        </p:nvPicPr>
        <p:blipFill>
          <a:blip r:embed="rId5"/>
          <a:stretch>
            <a:fillRect/>
          </a:stretch>
        </p:blipFill>
        <p:spPr>
          <a:xfrm>
            <a:off x="5683826" y="3655355"/>
            <a:ext cx="2473037" cy="2462846"/>
          </a:xfrm>
          <a:prstGeom prst="rect">
            <a:avLst/>
          </a:prstGeom>
        </p:spPr>
      </p:pic>
    </p:spTree>
    <p:extLst>
      <p:ext uri="{BB962C8B-B14F-4D97-AF65-F5344CB8AC3E}">
        <p14:creationId xmlns:p14="http://schemas.microsoft.com/office/powerpoint/2010/main" val="218200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37B46C4-87AD-2B57-EFD9-40CB5986E06A}"/>
              </a:ext>
            </a:extLst>
          </p:cNvPr>
          <p:cNvSpPr/>
          <p:nvPr/>
        </p:nvSpPr>
        <p:spPr>
          <a:xfrm>
            <a:off x="872836" y="1735282"/>
            <a:ext cx="8271164" cy="5777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Título 6">
            <a:extLst>
              <a:ext uri="{FF2B5EF4-FFF2-40B4-BE49-F238E27FC236}">
                <a16:creationId xmlns:a16="http://schemas.microsoft.com/office/drawing/2014/main" id="{5ACE9FC6-639B-F626-F926-DA02164A93B1}"/>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Rendimiento íntegro del trabajo. Retribución en Especie</a:t>
            </a:r>
            <a:endParaRPr lang="es-E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5</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2" name="Título 6">
            <a:extLst>
              <a:ext uri="{FF2B5EF4-FFF2-40B4-BE49-F238E27FC236}">
                <a16:creationId xmlns:a16="http://schemas.microsoft.com/office/drawing/2014/main" id="{29A7E4FB-98B6-8049-994A-114A641AC614}"/>
              </a:ext>
            </a:extLst>
          </p:cNvPr>
          <p:cNvSpPr>
            <a:spLocks noGrp="1"/>
          </p:cNvSpPr>
          <p:nvPr>
            <p:ph idx="1"/>
          </p:nvPr>
        </p:nvSpPr>
        <p:spPr>
          <a:xfrm>
            <a:off x="965542" y="2460687"/>
            <a:ext cx="7492658" cy="4358489"/>
          </a:xfrm>
        </p:spPr>
        <p:txBody>
          <a:bodyPr>
            <a:normAutofit fontScale="25000" lnSpcReduction="20000"/>
          </a:bodyPr>
          <a:lstStyle/>
          <a:p>
            <a:pPr marL="0" indent="0" algn="l">
              <a:lnSpc>
                <a:spcPct val="170000"/>
              </a:lnSpc>
              <a:buNone/>
            </a:pP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Artículo 17. Rendimientos íntegros del trabajo.</a:t>
            </a:r>
          </a:p>
          <a:p>
            <a:pPr marL="444500" indent="-444500" algn="just">
              <a:lnSpc>
                <a:spcPct val="170000"/>
              </a:lnSpc>
              <a:buFont typeface="+mj-lt"/>
              <a:buAutoNum type="arabicPeriod"/>
            </a:pP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Se considerarán rendimientos íntegros del trabajo todas las contraprestaciones o utilidades, cualquiera que sea su denominación o naturaleza,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dinerarias o en especie</a:t>
            </a: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que deriven, directa o indirectamente</a:t>
            </a: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del trabajo personal o de la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relación laboral </a:t>
            </a: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o estatutaria y no tengan el carácter de rendimientos de actividades económicas.</a:t>
            </a:r>
          </a:p>
          <a:p>
            <a:pPr marL="0" indent="0" algn="just">
              <a:lnSpc>
                <a:spcPct val="170000"/>
              </a:lnSpc>
              <a:buNone/>
            </a:pP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Se incluirán, en particular:</a:t>
            </a:r>
          </a:p>
          <a:p>
            <a:pPr marL="901700" indent="-368300" algn="just">
              <a:lnSpc>
                <a:spcPct val="170000"/>
              </a:lnSpc>
              <a:buFont typeface="+mj-lt"/>
              <a:buAutoNum type="alphaLcParenR"/>
            </a:pP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Los sueldos y salarios.</a:t>
            </a:r>
          </a:p>
          <a:p>
            <a:pPr marL="901700" indent="-368300" algn="just">
              <a:lnSpc>
                <a:spcPct val="170000"/>
              </a:lnSpc>
              <a:buFont typeface="+mj-lt"/>
              <a:buAutoNum type="alphaLcParenR"/>
            </a:pP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Las prestaciones por desempleo.</a:t>
            </a:r>
          </a:p>
          <a:p>
            <a:pPr marL="901700" indent="-368300" algn="just">
              <a:lnSpc>
                <a:spcPct val="170000"/>
              </a:lnSpc>
              <a:buFont typeface="+mj-lt"/>
              <a:buAutoNum type="alphaLcParenR"/>
            </a:pP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Las remuneraciones en concepto de gastos de representación.</a:t>
            </a:r>
          </a:p>
          <a:p>
            <a:pPr marL="901700" indent="-368300" algn="just">
              <a:lnSpc>
                <a:spcPct val="170000"/>
              </a:lnSpc>
              <a:buFont typeface="+mj-lt"/>
              <a:buAutoNum type="alphaLcParenR"/>
            </a:pP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Las dietas y asignaciones para gastos de viaje, excepto los de locomoción y los normales de manutención y estancia en establecimientos de hostelería con los límites que reglamentariamente se establezcan.</a:t>
            </a:r>
          </a:p>
          <a:p>
            <a:pPr marL="901700" indent="-368300" algn="just">
              <a:lnSpc>
                <a:spcPct val="170000"/>
              </a:lnSpc>
              <a:buFont typeface="+mj-lt"/>
              <a:buAutoNum type="alphaLcParenR"/>
            </a:pP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s-ES" sz="4000" b="1"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Las contribuciones o aportaciones satisfechas por los promotores de planes de pensiones previstos en el texto refundido de la Ley de regulación de los planes y fondos de pensiones, aprobado por el Real Decreto Legislativo 1/2002, de 29 de noviembre, o por las empresas promotoras previstas en la Directiva 2003/41/CE del Parlamento Europeo y del Consejo, de 3 de junio de 2003, relativa a las actividades y la supervisión de fondos de pensiones de empleo</a:t>
            </a:r>
            <a:r>
              <a:rPr lang="es-ES" sz="4000" b="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p>
          <a:p>
            <a:pPr marL="914400" indent="-914400" algn="l">
              <a:buFont typeface="+mj-lt"/>
              <a:buAutoNum type="alphaLcParenR"/>
            </a:pPr>
            <a:endParaRPr lang="es-ES" sz="4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None/>
            </a:pPr>
            <a:r>
              <a:rPr lang="es-ES" sz="36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a:t>
            </a:r>
            <a:r>
              <a:rPr lang="es-ES" sz="3600" b="1" i="0" u="none" strike="noStrike"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LIRPF 35/2006 art.17.1.e y f, 43.1.1º.e)</a:t>
            </a:r>
          </a:p>
          <a:p>
            <a:pPr marL="0" indent="0" algn="r">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dirty="0">
              <a:solidFill>
                <a:schemeClr val="bg1">
                  <a:lumMod val="50000"/>
                </a:schemeClr>
              </a:solidFill>
            </a:endParaRPr>
          </a:p>
        </p:txBody>
      </p:sp>
      <p:sp>
        <p:nvSpPr>
          <p:cNvPr id="5" name="Rectángulo 4">
            <a:extLst>
              <a:ext uri="{FF2B5EF4-FFF2-40B4-BE49-F238E27FC236}">
                <a16:creationId xmlns:a16="http://schemas.microsoft.com/office/drawing/2014/main" id="{51C3E11D-CF3A-E337-FCEC-7EEE2F62B415}"/>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8" name="Imagen 7" descr="Imagen que contiene objeto, reloj, señal, dibujo&#10;&#10;Descripción generada automáticamente">
            <a:extLst>
              <a:ext uri="{FF2B5EF4-FFF2-40B4-BE49-F238E27FC236}">
                <a16:creationId xmlns:a16="http://schemas.microsoft.com/office/drawing/2014/main" id="{9C66D308-3436-B297-698B-6283C045C84D}"/>
              </a:ext>
            </a:extLst>
          </p:cNvPr>
          <p:cNvPicPr>
            <a:picLocks noChangeAspect="1"/>
          </p:cNvPicPr>
          <p:nvPr/>
        </p:nvPicPr>
        <p:blipFill>
          <a:blip r:embed="rId4"/>
          <a:stretch>
            <a:fillRect/>
          </a:stretch>
        </p:blipFill>
        <p:spPr>
          <a:xfrm>
            <a:off x="476371" y="313954"/>
            <a:ext cx="1196565" cy="266349"/>
          </a:xfrm>
          <a:prstGeom prst="rect">
            <a:avLst/>
          </a:prstGeom>
        </p:spPr>
      </p:pic>
      <p:sp>
        <p:nvSpPr>
          <p:cNvPr id="9" name="Título 6">
            <a:extLst>
              <a:ext uri="{FF2B5EF4-FFF2-40B4-BE49-F238E27FC236}">
                <a16:creationId xmlns:a16="http://schemas.microsoft.com/office/drawing/2014/main" id="{B77BC724-F9AD-401B-4B7C-15F481E4AA41}"/>
              </a:ext>
            </a:extLst>
          </p:cNvPr>
          <p:cNvSpPr txBox="1">
            <a:spLocks/>
          </p:cNvSpPr>
          <p:nvPr/>
        </p:nvSpPr>
        <p:spPr>
          <a:xfrm>
            <a:off x="872836" y="1872358"/>
            <a:ext cx="8043377" cy="3036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Contribuciones empresariales a planes de pensiones, seguros colectivos y seguros de dependencia </a:t>
            </a:r>
            <a:endPar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1 Título">
            <a:extLst>
              <a:ext uri="{FF2B5EF4-FFF2-40B4-BE49-F238E27FC236}">
                <a16:creationId xmlns:a16="http://schemas.microsoft.com/office/drawing/2014/main" id="{2D9E6D4D-8D14-932E-67EE-97E270D33AE4}"/>
              </a:ext>
            </a:extLst>
          </p:cNvPr>
          <p:cNvSpPr txBox="1">
            <a:spLocks noGrp="1"/>
          </p:cNvSpPr>
          <p:nvPr/>
        </p:nvSpPr>
        <p:spPr>
          <a:xfrm>
            <a:off x="3626427" y="355701"/>
            <a:ext cx="5133109" cy="1022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IRPF del Plan de Pensiones simplificado del Sector de la Construcción</a:t>
            </a:r>
          </a:p>
        </p:txBody>
      </p:sp>
    </p:spTree>
    <p:extLst>
      <p:ext uri="{BB962C8B-B14F-4D97-AF65-F5344CB8AC3E}">
        <p14:creationId xmlns:p14="http://schemas.microsoft.com/office/powerpoint/2010/main" val="310348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6</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13" name="Rectángulo 12">
            <a:extLst>
              <a:ext uri="{FF2B5EF4-FFF2-40B4-BE49-F238E27FC236}">
                <a16:creationId xmlns:a16="http://schemas.microsoft.com/office/drawing/2014/main" id="{EC0EB321-D2A1-82A4-23C0-DEC24B9D9597}"/>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4" name="Imagen 13" descr="Imagen que contiene objeto, reloj, señal, dibujo&#10;&#10;Descripción generada automáticamente">
            <a:extLst>
              <a:ext uri="{FF2B5EF4-FFF2-40B4-BE49-F238E27FC236}">
                <a16:creationId xmlns:a16="http://schemas.microsoft.com/office/drawing/2014/main" id="{107AA333-6F53-300A-4DB2-6EDCD1192FE9}"/>
              </a:ext>
            </a:extLst>
          </p:cNvPr>
          <p:cNvPicPr>
            <a:picLocks noChangeAspect="1"/>
          </p:cNvPicPr>
          <p:nvPr/>
        </p:nvPicPr>
        <p:blipFill>
          <a:blip r:embed="rId4"/>
          <a:stretch>
            <a:fillRect/>
          </a:stretch>
        </p:blipFill>
        <p:spPr>
          <a:xfrm>
            <a:off x="476371" y="313954"/>
            <a:ext cx="1196565" cy="266349"/>
          </a:xfrm>
          <a:prstGeom prst="rect">
            <a:avLst/>
          </a:prstGeom>
        </p:spPr>
      </p:pic>
      <p:sp>
        <p:nvSpPr>
          <p:cNvPr id="15" name="1 Título">
            <a:extLst>
              <a:ext uri="{FF2B5EF4-FFF2-40B4-BE49-F238E27FC236}">
                <a16:creationId xmlns:a16="http://schemas.microsoft.com/office/drawing/2014/main" id="{2805FC68-0AA9-F344-4C6C-2A7B164FA50D}"/>
              </a:ext>
            </a:extLst>
          </p:cNvPr>
          <p:cNvSpPr txBox="1">
            <a:spLocks noGrp="1"/>
          </p:cNvSpPr>
          <p:nvPr/>
        </p:nvSpPr>
        <p:spPr>
          <a:xfrm>
            <a:off x="3626427" y="355701"/>
            <a:ext cx="5133109" cy="1022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IRPF del Plan de Pensiones simplificado del Sector de la Construcción</a:t>
            </a:r>
          </a:p>
        </p:txBody>
      </p:sp>
      <p:sp>
        <p:nvSpPr>
          <p:cNvPr id="16" name="Rectángulo 15">
            <a:extLst>
              <a:ext uri="{FF2B5EF4-FFF2-40B4-BE49-F238E27FC236}">
                <a16:creationId xmlns:a16="http://schemas.microsoft.com/office/drawing/2014/main" id="{5486B27F-026F-E339-08C9-CB736549798E}"/>
              </a:ext>
            </a:extLst>
          </p:cNvPr>
          <p:cNvSpPr/>
          <p:nvPr/>
        </p:nvSpPr>
        <p:spPr>
          <a:xfrm>
            <a:off x="872836" y="1735282"/>
            <a:ext cx="8271164" cy="5777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Título 6">
            <a:extLst>
              <a:ext uri="{FF2B5EF4-FFF2-40B4-BE49-F238E27FC236}">
                <a16:creationId xmlns:a16="http://schemas.microsoft.com/office/drawing/2014/main" id="{5E464DEA-2EE2-21F9-222F-72B204D30D62}"/>
              </a:ext>
            </a:extLst>
          </p:cNvPr>
          <p:cNvSpPr txBox="1">
            <a:spLocks/>
          </p:cNvSpPr>
          <p:nvPr/>
        </p:nvSpPr>
        <p:spPr>
          <a:xfrm>
            <a:off x="872836" y="1872358"/>
            <a:ext cx="8043377" cy="3036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Contribuciones empresariales a planes de pensiones, seguros colectivos y seguros de dependencia </a:t>
            </a:r>
            <a:endPar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ítulo 6">
            <a:extLst>
              <a:ext uri="{FF2B5EF4-FFF2-40B4-BE49-F238E27FC236}">
                <a16:creationId xmlns:a16="http://schemas.microsoft.com/office/drawing/2014/main" id="{E42AE310-E7ED-DFC3-A85D-D5579263833B}"/>
              </a:ext>
            </a:extLst>
          </p:cNvPr>
          <p:cNvSpPr txBox="1">
            <a:spLocks/>
          </p:cNvSpPr>
          <p:nvPr/>
        </p:nvSpPr>
        <p:spPr>
          <a:xfrm>
            <a:off x="965542" y="2460688"/>
            <a:ext cx="7505358" cy="3895662"/>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0" lvl="1" indent="-269875" algn="just">
              <a:lnSpc>
                <a:spcPct val="170000"/>
              </a:lnSpc>
              <a:buFont typeface="+mj-lt"/>
              <a:buAutoNum type="alphaLcParenR" startAt="6"/>
            </a:pPr>
            <a:r>
              <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Las contribuciones o aportaciones satisfechas por los empresarios para hacer frente a los compromisos por pensiones en los términos previstos por la disposición adicional primera del texto refundido de la Ley de regulación de los planes y fondos de pensiones, y en su normativa de desarrollo, cuando aquellas sean imputadas a las personas a quienes se vinculen las prestaciones. </a:t>
            </a:r>
            <a:r>
              <a:rPr lang="es-ES" sz="4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Esta imputación fiscal tendrá carácter voluntario en los contratos de seguro colectivo distintos de los planes de previsión social empresarial, debiendo mantenerse la decisión que se adopte respecto del resto de primas que se satisfagan hasta la extinción del contrato de seguro. No obstante, la imputación fiscal tendrá carácter obligatorio en los contratos de seguro de riesgo. Cuando los contratos de seguro cubran conjuntamente las contingencias de jubilación y de fallecimiento o incapacidad, será obligatoria la imputación fiscal de la parte de las primas satisfechas que corresponda al capital en riesgo por fallecimiento o incapacidad, siempre que el importe de dicha parte exceda de 50 euros anuales. A estos efectos se considera capital en riesgo la diferencia entre el capital asegurado para fallecimiento o incapacidad y la provisión matemática.</a:t>
            </a:r>
          </a:p>
          <a:p>
            <a:pPr marL="0" indent="0">
              <a:lnSpc>
                <a:spcPct val="170000"/>
              </a:lnSpc>
              <a:buFont typeface="Arial"/>
              <a:buNone/>
            </a:pPr>
            <a:endPar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70000"/>
              </a:lnSpc>
              <a:buFont typeface="Arial"/>
              <a:buNone/>
            </a:pPr>
            <a:endPar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914400" indent="-914400">
              <a:buFont typeface="+mj-lt"/>
              <a:buAutoNum type="alphaLcParenR"/>
            </a:pPr>
            <a:endParaRPr lang="es-ES" sz="4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Font typeface="Arial"/>
              <a:buNone/>
            </a:pPr>
            <a:r>
              <a:rPr lang="es-ES" sz="36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LIRPF 35/2006 art.17.1.e y f, 43.1.1º.e)</a:t>
            </a:r>
          </a:p>
          <a:p>
            <a:pPr marL="0" indent="0" algn="r">
              <a:buFont typeface="Arial"/>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endParaRPr lang="es-ES" dirty="0">
              <a:solidFill>
                <a:schemeClr val="bg1">
                  <a:lumMod val="50000"/>
                </a:schemeClr>
              </a:solidFill>
            </a:endParaRPr>
          </a:p>
        </p:txBody>
      </p:sp>
      <p:sp>
        <p:nvSpPr>
          <p:cNvPr id="21" name="Título 6">
            <a:extLst>
              <a:ext uri="{FF2B5EF4-FFF2-40B4-BE49-F238E27FC236}">
                <a16:creationId xmlns:a16="http://schemas.microsoft.com/office/drawing/2014/main" id="{19F21BB4-AD6F-1E70-2AF2-8E4F8B750C07}"/>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Rendimiento íntegro del trabajo. Retribución en Especie</a:t>
            </a:r>
            <a:endParaRPr lang="es-ES"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264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7</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7011CD72-0EE4-1796-ABC6-E0B63B326FD3}"/>
              </a:ext>
            </a:extLst>
          </p:cNvPr>
          <p:cNvSpPr txBox="1">
            <a:spLocks/>
          </p:cNvSpPr>
          <p:nvPr/>
        </p:nvSpPr>
        <p:spPr>
          <a:xfrm>
            <a:off x="590308" y="1098060"/>
            <a:ext cx="8096491" cy="9668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2000" b="1" dirty="0">
                <a:solidFill>
                  <a:schemeClr val="bg1">
                    <a:lumMod val="50000"/>
                  </a:schemeClr>
                </a:solidFill>
              </a:rPr>
              <a:t> </a:t>
            </a:r>
            <a:r>
              <a:rPr lang="es-ES" sz="20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Rendimiento íntegro del trabajo. Retribución en Especie. </a:t>
            </a:r>
            <a:r>
              <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Valoración </a:t>
            </a:r>
          </a:p>
        </p:txBody>
      </p:sp>
      <p:sp>
        <p:nvSpPr>
          <p:cNvPr id="9" name="Rectángulo 8">
            <a:extLst>
              <a:ext uri="{FF2B5EF4-FFF2-40B4-BE49-F238E27FC236}">
                <a16:creationId xmlns:a16="http://schemas.microsoft.com/office/drawing/2014/main" id="{AAE859C2-85AE-922A-F548-BE57CD16EDE7}"/>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71E36EB6-13BB-1372-42C1-E53927157D3E}"/>
              </a:ext>
            </a:extLst>
          </p:cNvPr>
          <p:cNvPicPr>
            <a:picLocks noChangeAspect="1"/>
          </p:cNvPicPr>
          <p:nvPr/>
        </p:nvPicPr>
        <p:blipFill>
          <a:blip r:embed="rId4"/>
          <a:stretch>
            <a:fillRect/>
          </a:stretch>
        </p:blipFill>
        <p:spPr>
          <a:xfrm>
            <a:off x="476371" y="313954"/>
            <a:ext cx="1196565" cy="266349"/>
          </a:xfrm>
          <a:prstGeom prst="rect">
            <a:avLst/>
          </a:prstGeom>
        </p:spPr>
      </p:pic>
      <p:sp>
        <p:nvSpPr>
          <p:cNvPr id="13" name="1 Título">
            <a:extLst>
              <a:ext uri="{FF2B5EF4-FFF2-40B4-BE49-F238E27FC236}">
                <a16:creationId xmlns:a16="http://schemas.microsoft.com/office/drawing/2014/main" id="{F07CF001-0571-5BDD-AED6-B9E1EAC1956B}"/>
              </a:ext>
            </a:extLst>
          </p:cNvPr>
          <p:cNvSpPr txBox="1">
            <a:spLocks noGrp="1"/>
          </p:cNvSpPr>
          <p:nvPr/>
        </p:nvSpPr>
        <p:spPr>
          <a:xfrm>
            <a:off x="3626427" y="355701"/>
            <a:ext cx="5133109" cy="1022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IRPF del Plan de Pensiones simplificado del Sector de la Construcción</a:t>
            </a:r>
          </a:p>
        </p:txBody>
      </p:sp>
      <p:sp>
        <p:nvSpPr>
          <p:cNvPr id="16" name="Rectángulo 15">
            <a:extLst>
              <a:ext uri="{FF2B5EF4-FFF2-40B4-BE49-F238E27FC236}">
                <a16:creationId xmlns:a16="http://schemas.microsoft.com/office/drawing/2014/main" id="{7357A867-99C2-70DB-D536-26D2D240B87D}"/>
              </a:ext>
            </a:extLst>
          </p:cNvPr>
          <p:cNvSpPr/>
          <p:nvPr/>
        </p:nvSpPr>
        <p:spPr>
          <a:xfrm>
            <a:off x="872836" y="2116282"/>
            <a:ext cx="8271164" cy="5777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Título 6">
            <a:extLst>
              <a:ext uri="{FF2B5EF4-FFF2-40B4-BE49-F238E27FC236}">
                <a16:creationId xmlns:a16="http://schemas.microsoft.com/office/drawing/2014/main" id="{317299BB-2B0F-703B-787C-C3C7D2EC3987}"/>
              </a:ext>
            </a:extLst>
          </p:cNvPr>
          <p:cNvSpPr txBox="1">
            <a:spLocks/>
          </p:cNvSpPr>
          <p:nvPr/>
        </p:nvSpPr>
        <p:spPr>
          <a:xfrm>
            <a:off x="872836" y="2253358"/>
            <a:ext cx="8043377" cy="3036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Contribuciones empresariales a planes de pensiones, seguros colectivos y seguros de dependencia </a:t>
            </a:r>
            <a:endParaRPr lang="es-E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ítulo 6">
            <a:extLst>
              <a:ext uri="{FF2B5EF4-FFF2-40B4-BE49-F238E27FC236}">
                <a16:creationId xmlns:a16="http://schemas.microsoft.com/office/drawing/2014/main" id="{B8EF2F28-D03C-C39D-7872-4A13FFD09DB5}"/>
              </a:ext>
            </a:extLst>
          </p:cNvPr>
          <p:cNvSpPr txBox="1">
            <a:spLocks/>
          </p:cNvSpPr>
          <p:nvPr/>
        </p:nvSpPr>
        <p:spPr>
          <a:xfrm>
            <a:off x="965542" y="2841688"/>
            <a:ext cx="7492658" cy="262046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70000"/>
              </a:lnSpc>
              <a:buNone/>
            </a:pPr>
            <a:r>
              <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LIRPF 35/2006. Art. 43.1.1º. E) Valoración en especie. </a:t>
            </a:r>
          </a:p>
          <a:p>
            <a:pPr marL="0" lvl="1" indent="0" algn="just">
              <a:lnSpc>
                <a:spcPct val="170000"/>
              </a:lnSpc>
              <a:buNone/>
            </a:pPr>
            <a:endPar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012825" lvl="1" indent="-742950" algn="just">
              <a:lnSpc>
                <a:spcPct val="170000"/>
              </a:lnSpc>
              <a:buFont typeface="+mj-lt"/>
              <a:buAutoNum type="alphaLcParenR" startAt="5"/>
            </a:pPr>
            <a:r>
              <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Por su importe, las contribuciones satisfechas por los promotores de planes de pensiones y las contribuciones satisfechas por las empresas promotoras reguladas en la Directiva </a:t>
            </a:r>
            <a:r>
              <a:rPr lang="es-ES" sz="4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2003/41/CE del Parlamento Europeo y del Consejo, de 3 de junio de 2003, relativa a las actividades y la supervisión de fondos de pensiones de empleo, así como las cantidades satisfechas por empresarios para hacer frente a los compromisos por pensiones en los términos previstos por la disposición adicional primera del texto refundido de la Ley de Regulación de los Planes y Fondos de Pensiones y su normativa de desarrollo. Igualmente, por su importe, las cantidades satisfechas por empresarios a los seguros de dependencia.</a:t>
            </a:r>
          </a:p>
          <a:p>
            <a:pPr marL="0" indent="0">
              <a:lnSpc>
                <a:spcPct val="170000"/>
              </a:lnSpc>
              <a:buFont typeface="Arial"/>
              <a:buNone/>
            </a:pPr>
            <a:endPar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70000"/>
              </a:lnSpc>
              <a:buFont typeface="Arial"/>
              <a:buNone/>
            </a:pPr>
            <a:endPar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914400" indent="-914400">
              <a:buFont typeface="+mj-lt"/>
              <a:buAutoNum type="alphaLcParenR"/>
            </a:pPr>
            <a:endParaRPr lang="es-ES" sz="4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Font typeface="Arial"/>
              <a:buNone/>
            </a:pPr>
            <a:r>
              <a:rPr lang="es-ES" sz="36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LIRPF 35/2006 art.17.1.e y f, 43.1.1º.e)</a:t>
            </a:r>
          </a:p>
          <a:p>
            <a:pPr marL="0" indent="0" algn="r">
              <a:buFont typeface="Arial"/>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endParaRPr lang="es-ES" dirty="0">
              <a:solidFill>
                <a:schemeClr val="bg1">
                  <a:lumMod val="50000"/>
                </a:schemeClr>
              </a:solidFill>
            </a:endParaRPr>
          </a:p>
        </p:txBody>
      </p:sp>
    </p:spTree>
    <p:extLst>
      <p:ext uri="{BB962C8B-B14F-4D97-AF65-F5344CB8AC3E}">
        <p14:creationId xmlns:p14="http://schemas.microsoft.com/office/powerpoint/2010/main" val="105289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7FFFC-3C20-C16B-57CD-F14D0F6804B6}"/>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18D07547-B122-CAB2-9CFA-D1972CD3C118}"/>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a:extLst>
              <a:ext uri="{FF2B5EF4-FFF2-40B4-BE49-F238E27FC236}">
                <a16:creationId xmlns:a16="http://schemas.microsoft.com/office/drawing/2014/main" id="{CD6B0468-346A-797E-8FCA-8B3AB0F02E1E}"/>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285C7055-070B-B79A-188B-D6D0A15D0DEA}"/>
              </a:ext>
            </a:extLst>
          </p:cNvPr>
          <p:cNvSpPr>
            <a:spLocks noGrp="1"/>
          </p:cNvSpPr>
          <p:nvPr>
            <p:ph type="sldNum" sz="quarter" idx="12"/>
          </p:nvPr>
        </p:nvSpPr>
        <p:spPr/>
        <p:txBody>
          <a:bodyPr/>
          <a:lstStyle/>
          <a:p>
            <a:fld id="{403E1DB0-D142-6D44-86D4-ACFD77BD1919}" type="slidenum">
              <a:rPr lang="es-ES" smtClean="0"/>
              <a:pPr/>
              <a:t>8</a:t>
            </a:fld>
            <a:endParaRPr lang="es-ES"/>
          </a:p>
        </p:txBody>
      </p:sp>
      <p:pic>
        <p:nvPicPr>
          <p:cNvPr id="10" name="Picture 17">
            <a:extLst>
              <a:ext uri="{FF2B5EF4-FFF2-40B4-BE49-F238E27FC236}">
                <a16:creationId xmlns:a16="http://schemas.microsoft.com/office/drawing/2014/main" id="{C9746736-AC5E-34DD-8AC8-63F4F32DC009}"/>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9" name="Rectángulo 8">
            <a:extLst>
              <a:ext uri="{FF2B5EF4-FFF2-40B4-BE49-F238E27FC236}">
                <a16:creationId xmlns:a16="http://schemas.microsoft.com/office/drawing/2014/main" id="{3699EDFD-3D09-920E-6449-ABFE0F37B4A7}"/>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9BAA309C-55E0-45BE-B975-A92CB87B185E}"/>
              </a:ext>
            </a:extLst>
          </p:cNvPr>
          <p:cNvPicPr>
            <a:picLocks noChangeAspect="1"/>
          </p:cNvPicPr>
          <p:nvPr/>
        </p:nvPicPr>
        <p:blipFill>
          <a:blip r:embed="rId4"/>
          <a:stretch>
            <a:fillRect/>
          </a:stretch>
        </p:blipFill>
        <p:spPr>
          <a:xfrm>
            <a:off x="476371" y="313954"/>
            <a:ext cx="1196565" cy="266349"/>
          </a:xfrm>
          <a:prstGeom prst="rect">
            <a:avLst/>
          </a:prstGeom>
        </p:spPr>
      </p:pic>
      <p:sp>
        <p:nvSpPr>
          <p:cNvPr id="13" name="1 Título">
            <a:extLst>
              <a:ext uri="{FF2B5EF4-FFF2-40B4-BE49-F238E27FC236}">
                <a16:creationId xmlns:a16="http://schemas.microsoft.com/office/drawing/2014/main" id="{A37FF293-99C7-5DBE-2CA1-2191D0CC7DE4}"/>
              </a:ext>
            </a:extLst>
          </p:cNvPr>
          <p:cNvSpPr txBox="1">
            <a:spLocks noGrp="1"/>
          </p:cNvSpPr>
          <p:nvPr/>
        </p:nvSpPr>
        <p:spPr>
          <a:xfrm>
            <a:off x="3626427" y="355701"/>
            <a:ext cx="5133109" cy="1022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IRPF del Plan de Pensiones simplificado del Sector de la Construcción</a:t>
            </a:r>
          </a:p>
        </p:txBody>
      </p:sp>
      <p:sp>
        <p:nvSpPr>
          <p:cNvPr id="2" name="Título 6">
            <a:extLst>
              <a:ext uri="{FF2B5EF4-FFF2-40B4-BE49-F238E27FC236}">
                <a16:creationId xmlns:a16="http://schemas.microsoft.com/office/drawing/2014/main" id="{A3BDC96F-D0D9-A998-FEE9-17BAE5D9E436}"/>
              </a:ext>
            </a:extLst>
          </p:cNvPr>
          <p:cNvSpPr txBox="1">
            <a:spLocks/>
          </p:cNvSpPr>
          <p:nvPr/>
        </p:nvSpPr>
        <p:spPr>
          <a:xfrm>
            <a:off x="590308" y="1098060"/>
            <a:ext cx="8096491" cy="9668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sz="2000" b="1" dirty="0">
                <a:solidFill>
                  <a:schemeClr val="bg1">
                    <a:lumMod val="50000"/>
                  </a:schemeClr>
                </a:solidFill>
              </a:rPr>
              <a:t> </a:t>
            </a:r>
            <a:r>
              <a:rPr lang="es-ES" sz="20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Rendimiento íntegro del trabajo. Retribución en Especie. </a:t>
            </a:r>
            <a:r>
              <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Tributación </a:t>
            </a:r>
          </a:p>
        </p:txBody>
      </p:sp>
      <p:sp>
        <p:nvSpPr>
          <p:cNvPr id="3" name="CuadroTexto 2">
            <a:extLst>
              <a:ext uri="{FF2B5EF4-FFF2-40B4-BE49-F238E27FC236}">
                <a16:creationId xmlns:a16="http://schemas.microsoft.com/office/drawing/2014/main" id="{688219E5-CD08-8CA2-6020-06F3C8BD610D}"/>
              </a:ext>
            </a:extLst>
          </p:cNvPr>
          <p:cNvSpPr txBox="1"/>
          <p:nvPr/>
        </p:nvSpPr>
        <p:spPr>
          <a:xfrm>
            <a:off x="775438" y="2173602"/>
            <a:ext cx="7568463" cy="1350563"/>
          </a:xfrm>
          <a:prstGeom prst="rect">
            <a:avLst/>
          </a:prstGeom>
          <a:noFill/>
        </p:spPr>
        <p:txBody>
          <a:bodyPr wrap="square" rtlCol="0">
            <a:spAutoFit/>
          </a:bodyPr>
          <a:lstStyle/>
          <a:p>
            <a:pPr lvl="0" algn="just">
              <a:lnSpc>
                <a:spcPct val="150000"/>
              </a:lnSpc>
              <a:spcBef>
                <a:spcPts val="400"/>
              </a:spcBef>
            </a:pP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Conviene recordar que las contribuciones empresariales a sistemas de pensiones de empleo constituyen una remuneración del trabajo en especie que reduce la base imponible y que, además, </a:t>
            </a:r>
            <a:r>
              <a:rPr lang="es-E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está sometida a ingreso a cuenta del IRPF </a:t>
            </a:r>
            <a:r>
              <a:rPr lang="es-E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(artículo 102.2 del Reglamento del IRPF). </a:t>
            </a:r>
          </a:p>
        </p:txBody>
      </p:sp>
      <p:sp>
        <p:nvSpPr>
          <p:cNvPr id="5" name="Título 6">
            <a:extLst>
              <a:ext uri="{FF2B5EF4-FFF2-40B4-BE49-F238E27FC236}">
                <a16:creationId xmlns:a16="http://schemas.microsoft.com/office/drawing/2014/main" id="{00883D59-C422-D515-C03D-7677BCF1C827}"/>
              </a:ext>
            </a:extLst>
          </p:cNvPr>
          <p:cNvSpPr txBox="1">
            <a:spLocks/>
          </p:cNvSpPr>
          <p:nvPr/>
        </p:nvSpPr>
        <p:spPr>
          <a:xfrm>
            <a:off x="1074653" y="3666578"/>
            <a:ext cx="7492658" cy="262046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70000"/>
              </a:lnSpc>
              <a:spcBef>
                <a:spcPts val="0"/>
              </a:spcBef>
              <a:spcAft>
                <a:spcPts val="1200"/>
              </a:spcAft>
              <a:buNone/>
            </a:pPr>
            <a:r>
              <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Artículo 102. Ingresos a cuenta sobre retribuciones en especie del trabajo.</a:t>
            </a:r>
          </a:p>
          <a:p>
            <a:pPr marL="266700" indent="-266700" algn="just">
              <a:lnSpc>
                <a:spcPct val="170000"/>
              </a:lnSpc>
              <a:spcBef>
                <a:spcPts val="0"/>
              </a:spcBef>
              <a:spcAft>
                <a:spcPts val="1200"/>
              </a:spcAft>
              <a:buFont typeface="+mj-lt"/>
              <a:buAutoNum type="arabicPeriod"/>
            </a:pPr>
            <a:r>
              <a:rPr lang="es-ES" sz="4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 cuantía del ingreso a cuenta que corresponda realizar por las retribuciones satisfechas en especie se calculará aplicando a su valor, determinado conforme a las reglas del artículo 43.1 de la Ley del Impuesto, y mediante la aplicación, en su caso, del procedimiento previsto en la disposición adicional segunda de este Reglamento, el tipo que corresponda de los previstos en el artículo 80 de este Reglamento.</a:t>
            </a:r>
          </a:p>
          <a:p>
            <a:pPr marL="266700" indent="-266700" algn="just">
              <a:lnSpc>
                <a:spcPct val="170000"/>
              </a:lnSpc>
              <a:spcBef>
                <a:spcPts val="0"/>
              </a:spcBef>
              <a:spcAft>
                <a:spcPts val="1200"/>
              </a:spcAft>
              <a:buFont typeface="+mj-lt"/>
              <a:buAutoNum type="arabicPeriod"/>
            </a:pPr>
            <a:r>
              <a:rPr lang="es-E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existirá obligación de efectuar ingresos a cuenta respecto a las contribuciones satisfechas por los promotores de planes de pensiones, de planes de previsión social empresarial y de mutualidades de previsión social que reduzcan la base imponible.</a:t>
            </a:r>
            <a:endParaRPr lang="es-ES" sz="4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Font typeface="Arial"/>
              <a:buNone/>
            </a:pPr>
            <a:br>
              <a:rPr lang="es-ES" sz="3600" b="1" dirty="0">
                <a:solidFill>
                  <a:srgbClr val="92D050"/>
                </a:solidFill>
                <a:latin typeface="Open Sans" panose="020B0606030504020204" pitchFamily="34" charset="0"/>
                <a:ea typeface="Open Sans" panose="020B0606030504020204" pitchFamily="34" charset="0"/>
                <a:cs typeface="Open Sans" panose="020B0606030504020204" pitchFamily="34" charset="0"/>
              </a:rPr>
            </a:br>
            <a:r>
              <a:rPr lang="es-ES" sz="36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Reglamento IRPF Real Decreto 439/2007. Art. 102.2</a:t>
            </a:r>
          </a:p>
          <a:p>
            <a:pPr marL="0" indent="0" algn="r">
              <a:buFont typeface="Arial"/>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endParaRPr lang="es-ES" dirty="0">
              <a:solidFill>
                <a:schemeClr val="bg1">
                  <a:lumMod val="50000"/>
                </a:schemeClr>
              </a:solidFill>
            </a:endParaRPr>
          </a:p>
        </p:txBody>
      </p:sp>
    </p:spTree>
    <p:extLst>
      <p:ext uri="{BB962C8B-B14F-4D97-AF65-F5344CB8AC3E}">
        <p14:creationId xmlns:p14="http://schemas.microsoft.com/office/powerpoint/2010/main" val="73411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6CBD4-9799-B83C-F257-C95523CF2FEA}"/>
            </a:ext>
          </a:extLst>
        </p:cNvPr>
        <p:cNvGrpSpPr/>
        <p:nvPr/>
      </p:nvGrpSpPr>
      <p:grpSpPr>
        <a:xfrm>
          <a:off x="0" y="0"/>
          <a:ext cx="0" cy="0"/>
          <a:chOff x="0" y="0"/>
          <a:chExt cx="0" cy="0"/>
        </a:xfrm>
      </p:grpSpPr>
      <p:sp>
        <p:nvSpPr>
          <p:cNvPr id="19" name="Rectángulo 18">
            <a:extLst>
              <a:ext uri="{FF2B5EF4-FFF2-40B4-BE49-F238E27FC236}">
                <a16:creationId xmlns:a16="http://schemas.microsoft.com/office/drawing/2014/main" id="{1AD3316A-EB13-2E4F-7E1C-BD9C4BC3BAB1}"/>
              </a:ext>
            </a:extLst>
          </p:cNvPr>
          <p:cNvSpPr/>
          <p:nvPr/>
        </p:nvSpPr>
        <p:spPr>
          <a:xfrm>
            <a:off x="3231373" y="1735282"/>
            <a:ext cx="5912625" cy="43829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6" name="CuadroTexto 5">
            <a:extLst>
              <a:ext uri="{FF2B5EF4-FFF2-40B4-BE49-F238E27FC236}">
                <a16:creationId xmlns:a16="http://schemas.microsoft.com/office/drawing/2014/main" id="{283CAE8A-97B4-2EEA-2AA7-F74B57952668}"/>
              </a:ext>
            </a:extLst>
          </p:cNvPr>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a:extLst>
              <a:ext uri="{FF2B5EF4-FFF2-40B4-BE49-F238E27FC236}">
                <a16:creationId xmlns:a16="http://schemas.microsoft.com/office/drawing/2014/main" id="{A52143F4-30AB-B885-A467-50457BA1B056}"/>
              </a:ext>
            </a:extLst>
          </p:cNvPr>
          <p:cNvSpPr>
            <a:spLocks noGrp="1"/>
          </p:cNvSpPr>
          <p:nvPr>
            <p:ph type="sldNum" sz="quarter" idx="12"/>
          </p:nvPr>
        </p:nvSpPr>
        <p:spPr/>
        <p:txBody>
          <a:bodyPr/>
          <a:lstStyle/>
          <a:p>
            <a:fld id="{403E1DB0-D142-6D44-86D4-ACFD77BD1919}" type="slidenum">
              <a:rPr lang="es-ES" smtClean="0"/>
              <a:pPr/>
              <a:t>9</a:t>
            </a:fld>
            <a:endParaRPr lang="es-ES"/>
          </a:p>
        </p:txBody>
      </p:sp>
      <p:pic>
        <p:nvPicPr>
          <p:cNvPr id="10" name="Picture 17">
            <a:extLst>
              <a:ext uri="{FF2B5EF4-FFF2-40B4-BE49-F238E27FC236}">
                <a16:creationId xmlns:a16="http://schemas.microsoft.com/office/drawing/2014/main" id="{DE6B96B3-5FB7-7BF1-E44E-750EBFA74351}"/>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sp>
        <p:nvSpPr>
          <p:cNvPr id="8" name="Título 6">
            <a:extLst>
              <a:ext uri="{FF2B5EF4-FFF2-40B4-BE49-F238E27FC236}">
                <a16:creationId xmlns:a16="http://schemas.microsoft.com/office/drawing/2014/main" id="{E973D161-AF24-7778-1296-7C70885B9D82}"/>
              </a:ext>
            </a:extLst>
          </p:cNvPr>
          <p:cNvSpPr txBox="1">
            <a:spLocks/>
          </p:cNvSpPr>
          <p:nvPr/>
        </p:nvSpPr>
        <p:spPr>
          <a:xfrm>
            <a:off x="590308" y="1098060"/>
            <a:ext cx="8096491" cy="54807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Nómina. Retribución en Especie. </a:t>
            </a:r>
            <a:endParaRPr lang="es-E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ángulo 8">
            <a:extLst>
              <a:ext uri="{FF2B5EF4-FFF2-40B4-BE49-F238E27FC236}">
                <a16:creationId xmlns:a16="http://schemas.microsoft.com/office/drawing/2014/main" id="{46470E7C-6C82-B78B-E115-2FEAED377162}"/>
              </a:ext>
            </a:extLst>
          </p:cNvPr>
          <p:cNvSpPr/>
          <p:nvPr/>
        </p:nvSpPr>
        <p:spPr>
          <a:xfrm rot="16200000">
            <a:off x="4547044" y="-3807246"/>
            <a:ext cx="49909"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Imagen 11" descr="Imagen que contiene objeto, reloj, señal, dibujo&#10;&#10;Descripción generada automáticamente">
            <a:extLst>
              <a:ext uri="{FF2B5EF4-FFF2-40B4-BE49-F238E27FC236}">
                <a16:creationId xmlns:a16="http://schemas.microsoft.com/office/drawing/2014/main" id="{5D195A4E-58A7-C4B2-812B-2CE326780412}"/>
              </a:ext>
            </a:extLst>
          </p:cNvPr>
          <p:cNvPicPr>
            <a:picLocks noChangeAspect="1"/>
          </p:cNvPicPr>
          <p:nvPr/>
        </p:nvPicPr>
        <p:blipFill>
          <a:blip r:embed="rId4"/>
          <a:stretch>
            <a:fillRect/>
          </a:stretch>
        </p:blipFill>
        <p:spPr>
          <a:xfrm>
            <a:off x="476371" y="313954"/>
            <a:ext cx="1196565" cy="266349"/>
          </a:xfrm>
          <a:prstGeom prst="rect">
            <a:avLst/>
          </a:prstGeom>
        </p:spPr>
      </p:pic>
      <p:sp>
        <p:nvSpPr>
          <p:cNvPr id="13" name="1 Título">
            <a:extLst>
              <a:ext uri="{FF2B5EF4-FFF2-40B4-BE49-F238E27FC236}">
                <a16:creationId xmlns:a16="http://schemas.microsoft.com/office/drawing/2014/main" id="{771BDFB6-C694-062C-E6A1-81990D42F93B}"/>
              </a:ext>
            </a:extLst>
          </p:cNvPr>
          <p:cNvSpPr txBox="1">
            <a:spLocks noGrp="1"/>
          </p:cNvSpPr>
          <p:nvPr/>
        </p:nvSpPr>
        <p:spPr>
          <a:xfrm>
            <a:off x="3626427" y="355701"/>
            <a:ext cx="5133109" cy="1022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r"/>
            <a:r>
              <a:rPr lang="es-ES" sz="900" b="1" dirty="0">
                <a:solidFill>
                  <a:srgbClr val="78D64B"/>
                </a:solidFill>
                <a:latin typeface="Open Sans"/>
                <a:ea typeface="Open Sans"/>
                <a:cs typeface="Open Sans"/>
              </a:rPr>
              <a:t>/ </a:t>
            </a:r>
            <a:r>
              <a:rPr lang="es-ES" sz="900" b="1" dirty="0">
                <a:solidFill>
                  <a:schemeClr val="tx1">
                    <a:lumMod val="75000"/>
                    <a:lumOff val="25000"/>
                  </a:schemeClr>
                </a:solidFill>
                <a:latin typeface="Open Sans"/>
                <a:ea typeface="Open Sans"/>
                <a:cs typeface="Open Sans"/>
              </a:rPr>
              <a:t>Tratamiento IRPF del Plan de Pensiones simplificado del Sector de la Construcción</a:t>
            </a:r>
          </a:p>
        </p:txBody>
      </p:sp>
      <p:sp>
        <p:nvSpPr>
          <p:cNvPr id="2" name="Rectángulo 1">
            <a:extLst>
              <a:ext uri="{FF2B5EF4-FFF2-40B4-BE49-F238E27FC236}">
                <a16:creationId xmlns:a16="http://schemas.microsoft.com/office/drawing/2014/main" id="{CFF9AF8E-0D12-F7E6-F931-4C8E0F9301DE}"/>
              </a:ext>
            </a:extLst>
          </p:cNvPr>
          <p:cNvSpPr/>
          <p:nvPr/>
        </p:nvSpPr>
        <p:spPr>
          <a:xfrm>
            <a:off x="872836" y="1735282"/>
            <a:ext cx="2289464" cy="43829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7" name="Título 6">
            <a:extLst>
              <a:ext uri="{FF2B5EF4-FFF2-40B4-BE49-F238E27FC236}">
                <a16:creationId xmlns:a16="http://schemas.microsoft.com/office/drawing/2014/main" id="{DAA57650-3377-C828-6246-64BA55D43E86}"/>
              </a:ext>
            </a:extLst>
          </p:cNvPr>
          <p:cNvSpPr txBox="1">
            <a:spLocks/>
          </p:cNvSpPr>
          <p:nvPr/>
        </p:nvSpPr>
        <p:spPr>
          <a:xfrm>
            <a:off x="872837" y="1872358"/>
            <a:ext cx="2606964" cy="31695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Nomina Oficial 1º. </a:t>
            </a:r>
          </a:p>
          <a:p>
            <a:pPr marL="0" indent="0">
              <a:spcBef>
                <a:spcPts val="0"/>
              </a:spcBef>
              <a:spcAft>
                <a:spcPts val="1200"/>
              </a:spcAf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Aportación Anual Plan de Pensiones 1% : 261,35 € </a:t>
            </a:r>
          </a:p>
          <a:p>
            <a:pPr marL="0" indent="0">
              <a:spcBef>
                <a:spcPts val="0"/>
              </a:spcBef>
              <a:spcAft>
                <a:spcPts val="1200"/>
              </a:spcAft>
              <a:buFont typeface="Arial"/>
              <a:buNone/>
            </a:pPr>
            <a:r>
              <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Importe Mensual 21,78€</a:t>
            </a:r>
          </a:p>
        </p:txBody>
      </p:sp>
      <p:pic>
        <p:nvPicPr>
          <p:cNvPr id="18" name="Imagen 17">
            <a:extLst>
              <a:ext uri="{FF2B5EF4-FFF2-40B4-BE49-F238E27FC236}">
                <a16:creationId xmlns:a16="http://schemas.microsoft.com/office/drawing/2014/main" id="{3276A52D-415B-C6EB-BFCF-31B6130D69BC}"/>
              </a:ext>
            </a:extLst>
          </p:cNvPr>
          <p:cNvPicPr>
            <a:picLocks noChangeAspect="1"/>
          </p:cNvPicPr>
          <p:nvPr/>
        </p:nvPicPr>
        <p:blipFill>
          <a:blip r:embed="rId5"/>
          <a:stretch>
            <a:fillRect/>
          </a:stretch>
        </p:blipFill>
        <p:spPr>
          <a:xfrm>
            <a:off x="3548875" y="1824100"/>
            <a:ext cx="5137924" cy="4085340"/>
          </a:xfrm>
          <a:prstGeom prst="rect">
            <a:avLst/>
          </a:prstGeom>
        </p:spPr>
      </p:pic>
    </p:spTree>
    <p:extLst>
      <p:ext uri="{BB962C8B-B14F-4D97-AF65-F5344CB8AC3E}">
        <p14:creationId xmlns:p14="http://schemas.microsoft.com/office/powerpoint/2010/main" val="13570235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B92090CC2DEB3428BD08B1E4E8D604D" ma:contentTypeVersion="18" ma:contentTypeDescription="Crear nuevo documento." ma:contentTypeScope="" ma:versionID="83de75132efdcca6922da4b29075fa7f">
  <xsd:schema xmlns:xsd="http://www.w3.org/2001/XMLSchema" xmlns:xs="http://www.w3.org/2001/XMLSchema" xmlns:p="http://schemas.microsoft.com/office/2006/metadata/properties" xmlns:ns2="ba1356ee-9280-4b0b-ba6b-ded197d72575" xmlns:ns3="fbea2adb-b0a5-4dbf-beea-6292968a32f2" targetNamespace="http://schemas.microsoft.com/office/2006/metadata/properties" ma:root="true" ma:fieldsID="b48c6315a760cdd21d9b2f7d2b1d17bd" ns2:_="" ns3:_="">
    <xsd:import namespace="ba1356ee-9280-4b0b-ba6b-ded197d72575"/>
    <xsd:import namespace="fbea2adb-b0a5-4dbf-beea-6292968a32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356ee-9280-4b0b-ba6b-ded197d72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6edbbc2-8f71-43bf-bbe2-517fbd12d3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ea2adb-b0a5-4dbf-beea-6292968a32f2"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898708f-efd1-4023-b5e2-9bc1bf210b51}" ma:internalName="TaxCatchAll" ma:showField="CatchAllData" ma:web="fbea2adb-b0a5-4dbf-beea-6292968a3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bea2adb-b0a5-4dbf-beea-6292968a32f2" xsi:nil="true"/>
    <lcf76f155ced4ddcb4097134ff3c332f xmlns="ba1356ee-9280-4b0b-ba6b-ded197d725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478659-2EBC-4E58-A20D-C3279A5CB34F}"/>
</file>

<file path=customXml/itemProps2.xml><?xml version="1.0" encoding="utf-8"?>
<ds:datastoreItem xmlns:ds="http://schemas.openxmlformats.org/officeDocument/2006/customXml" ds:itemID="{4D4220CE-F293-4C0B-A119-BFAF7DAF79CD}">
  <ds:schemaRefs>
    <ds:schemaRef ds:uri="http://schemas.microsoft.com/sharepoint/v3/contenttype/forms"/>
  </ds:schemaRefs>
</ds:datastoreItem>
</file>

<file path=customXml/itemProps3.xml><?xml version="1.0" encoding="utf-8"?>
<ds:datastoreItem xmlns:ds="http://schemas.openxmlformats.org/officeDocument/2006/customXml" ds:itemID="{40582747-5F18-48B4-B9EE-BF2BCAACC3C9}">
  <ds:schemaRefs>
    <ds:schemaRef ds:uri="11f1bd72-1280-4e7b-9e35-aea47f9bbfb2"/>
    <ds:schemaRef ds:uri="500d2edb-0bad-4013-8d8b-5068a2028efa"/>
    <ds:schemaRef ds:uri="7fa31bbe-c688-492b-bee6-03782eed7a56"/>
    <ds:schemaRef ds:uri="ba1356ee-9280-4b0b-ba6b-ded197d72575"/>
    <ds:schemaRef ds:uri="ed9c6899-4c23-4548-94c7-71cb9aa6846b"/>
    <ds:schemaRef ds:uri="fbea2adb-b0a5-4dbf-beea-6292968a32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874</TotalTime>
  <Words>4355</Words>
  <Application>Microsoft Office PowerPoint</Application>
  <PresentationFormat>Presentación en pantalla (4:3)</PresentationFormat>
  <Paragraphs>285</Paragraphs>
  <Slides>36</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Open Sans</vt:lpstr>
      <vt:lpstr>Wingdings</vt:lpstr>
      <vt:lpstr>Tema de Office</vt:lpstr>
      <vt:lpstr>Presentación de PowerPoint</vt:lpstr>
      <vt:lpstr>Presentación de PowerPoint</vt:lpstr>
      <vt:lpstr>Presentación de PowerPoint</vt:lpstr>
      <vt:lpstr>Presentación de PowerPoint</vt:lpstr>
      <vt:lpstr>/ Rendimiento íntegro del trabajo. Retribución en Especie</vt:lpstr>
      <vt:lpstr>/ Rendimiento íntegro del trabajo. Retribución en Especie</vt:lpstr>
      <vt:lpstr>Presentación de PowerPoint</vt:lpstr>
      <vt:lpstr>Presentación de PowerPoint</vt:lpstr>
      <vt:lpstr>Presentación de PowerPoint</vt:lpstr>
      <vt:lpstr>Presentación de PowerPoint</vt:lpstr>
      <vt:lpstr>Presentación de PowerPoint</vt:lpstr>
      <vt:lpstr>Presentación de PowerPoint</vt:lpstr>
      <vt:lpstr>/ Reducciones de cuotas de las contribuciones empresariales a los planes de empleo por contingencias comunes</vt:lpstr>
      <vt:lpstr>/ Reducciones de cuotas de las contribuciones empresariales a los planes de empleo por contingencias comunes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dc:creator>
  <cp:lastModifiedBy>Silvia Cuenca</cp:lastModifiedBy>
  <cp:revision>4</cp:revision>
  <cp:lastPrinted>2017-02-16T13:10:27Z</cp:lastPrinted>
  <dcterms:created xsi:type="dcterms:W3CDTF">2017-01-16T10:49:52Z</dcterms:created>
  <dcterms:modified xsi:type="dcterms:W3CDTF">2024-02-14T15:55:56Z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0x0101007B61FBD06DC06D409F113A5E9F82BB5E</vt:lpwstr>
  </property>
  <property fmtid="{D5CDD505-2E9C-101B-9397-08002B2CF9AE}" pid="3" name="MediaServiceImageTags">
    <vt:lpwstr/>
  </property>
</Properties>
</file>